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85"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620A41-8E96-46F3-911A-A0593E56EF36}">
  <a:tblStyle styleId="{1F620A41-8E96-46F3-911A-A0593E56EF3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8B1609D-2075-43B2-835F-D3ECD377D1A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6919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61e50b82ad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261e50b82ad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61e50b82ad_1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g261e50b82ad_1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61e50b82ad_1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g261e50b82ad_1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61e50b82ad_4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261e50b82ad_4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61e50b82ad_4_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261e50b82ad_4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61e50b82ad_4_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g261e50b82ad_4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61e50b82ad_4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g261e50b82ad_4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61e50b82ad_4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261e50b82ad_4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61e50b82ad_4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g261e50b82ad_4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61e50b82ad_4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g261e50b82ad_4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61e50b82ad_4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261e50b82ad_4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61e50b82ad_4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g261e50b82ad_4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61e50b82ad_4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261e50b82ad_4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61e50b82ad_1_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g261e50b82ad_1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1e50b82ad_1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g261e50b82ad_1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61e50b82ad_1_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261e50b82ad_1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61e50b82ad_4_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261e50b82ad_4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61e50b82ad_1_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g261e50b82ad_1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61e50b82ad_1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g261e50b82ad_1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3"/>
          <p:cNvPicPr preferRelativeResize="0"/>
          <p:nvPr/>
        </p:nvPicPr>
        <p:blipFill rotWithShape="1">
          <a:blip r:embed="rId3">
            <a:alphaModFix/>
          </a:blip>
          <a:srcRect b="82593"/>
          <a:stretch/>
        </p:blipFill>
        <p:spPr>
          <a:xfrm>
            <a:off x="7938" y="7938"/>
            <a:ext cx="12192000" cy="1193800"/>
          </a:xfrm>
          <a:prstGeom prst="rect">
            <a:avLst/>
          </a:prstGeom>
          <a:noFill/>
          <a:ln>
            <a:noFill/>
          </a:ln>
        </p:spPr>
      </p:pic>
      <p:sp>
        <p:nvSpPr>
          <p:cNvPr id="89" name="Google Shape;89;p13"/>
          <p:cNvSpPr txBox="1"/>
          <p:nvPr/>
        </p:nvSpPr>
        <p:spPr>
          <a:xfrm>
            <a:off x="5953025" y="3771725"/>
            <a:ext cx="5704200" cy="2262900"/>
          </a:xfrm>
          <a:prstGeom prst="rect">
            <a:avLst/>
          </a:prstGeom>
          <a:noFill/>
          <a:ln>
            <a:noFill/>
          </a:ln>
        </p:spPr>
        <p:txBody>
          <a:bodyPr spcFirstLastPara="1" wrap="square" lIns="121900" tIns="121900" rIns="121900" bIns="121900" anchor="t" anchorCtr="0">
            <a:noAutofit/>
          </a:bodyPr>
          <a:lstStyle/>
          <a:p>
            <a:pPr marL="0" marR="0" lvl="2" indent="0" algn="l" rtl="0">
              <a:lnSpc>
                <a:spcPct val="100000"/>
              </a:lnSpc>
              <a:spcBef>
                <a:spcPts val="0"/>
              </a:spcBef>
              <a:spcAft>
                <a:spcPts val="0"/>
              </a:spcAft>
              <a:buClr>
                <a:schemeClr val="dk1"/>
              </a:buClr>
              <a:buSzPts val="2200"/>
              <a:buFont typeface="Arial"/>
              <a:buNone/>
            </a:pPr>
            <a:r>
              <a:rPr lang="en-IN" sz="2200" b="1" i="0" u="none" strike="noStrike" cap="none" dirty="0">
                <a:solidFill>
                  <a:schemeClr val="dk1"/>
                </a:solidFill>
                <a:latin typeface="Times New Roman"/>
                <a:ea typeface="Times New Roman"/>
                <a:cs typeface="Times New Roman"/>
                <a:sym typeface="Times New Roman"/>
              </a:rPr>
              <a:t>Name of Guide:</a:t>
            </a:r>
            <a:r>
              <a:rPr lang="en-IN" sz="2200" b="0" i="0" u="none" strike="noStrike" cap="none" dirty="0">
                <a:solidFill>
                  <a:schemeClr val="dk1"/>
                </a:solidFill>
                <a:latin typeface="Times New Roman"/>
                <a:ea typeface="Times New Roman"/>
                <a:cs typeface="Times New Roman"/>
                <a:sym typeface="Times New Roman"/>
              </a:rPr>
              <a:t>         Mrs. Kirti </a:t>
            </a:r>
            <a:r>
              <a:rPr lang="en-IN" sz="2200" b="0" i="0" u="none" strike="noStrike" cap="none" dirty="0" err="1">
                <a:solidFill>
                  <a:schemeClr val="dk1"/>
                </a:solidFill>
                <a:latin typeface="Times New Roman"/>
                <a:ea typeface="Times New Roman"/>
                <a:cs typeface="Times New Roman"/>
                <a:sym typeface="Times New Roman"/>
              </a:rPr>
              <a:t>Digholkar</a:t>
            </a:r>
            <a:endParaRPr sz="2200" b="0" i="0" u="none" strike="noStrike" cap="none" dirty="0">
              <a:solidFill>
                <a:schemeClr val="dk1"/>
              </a:solidFill>
              <a:latin typeface="Times New Roman"/>
              <a:ea typeface="Times New Roman"/>
              <a:cs typeface="Times New Roman"/>
              <a:sym typeface="Times New Roman"/>
            </a:endParaRPr>
          </a:p>
          <a:p>
            <a:pPr marL="0" marR="0" lvl="2" indent="0" algn="l" rtl="0">
              <a:lnSpc>
                <a:spcPct val="100000"/>
              </a:lnSpc>
              <a:spcBef>
                <a:spcPts val="0"/>
              </a:spcBef>
              <a:spcAft>
                <a:spcPts val="0"/>
              </a:spcAft>
              <a:buClr>
                <a:schemeClr val="dk1"/>
              </a:buClr>
              <a:buSzPts val="2200"/>
              <a:buFont typeface="Arial"/>
              <a:buNone/>
            </a:pPr>
            <a:endParaRPr sz="2200" b="1" dirty="0">
              <a:solidFill>
                <a:schemeClr val="dk1"/>
              </a:solidFill>
              <a:latin typeface="Times New Roman"/>
              <a:ea typeface="Times New Roman"/>
              <a:cs typeface="Times New Roman"/>
              <a:sym typeface="Times New Roman"/>
            </a:endParaRPr>
          </a:p>
          <a:p>
            <a:pPr marL="0" marR="0" lvl="2" indent="0" algn="l" rtl="0">
              <a:lnSpc>
                <a:spcPct val="100000"/>
              </a:lnSpc>
              <a:spcBef>
                <a:spcPts val="0"/>
              </a:spcBef>
              <a:spcAft>
                <a:spcPts val="0"/>
              </a:spcAft>
              <a:buClr>
                <a:schemeClr val="dk1"/>
              </a:buClr>
              <a:buSzPts val="2200"/>
              <a:buFont typeface="Arial"/>
              <a:buNone/>
            </a:pPr>
            <a:r>
              <a:rPr lang="en-IN" sz="2200" b="1" i="0" u="none" strike="noStrike" cap="none" dirty="0">
                <a:solidFill>
                  <a:schemeClr val="dk1"/>
                </a:solidFill>
                <a:latin typeface="Times New Roman"/>
                <a:ea typeface="Times New Roman"/>
                <a:cs typeface="Times New Roman"/>
                <a:sym typeface="Times New Roman"/>
              </a:rPr>
              <a:t>Name of Reviewers:</a:t>
            </a:r>
            <a:r>
              <a:rPr lang="en-IN" dirty="0"/>
              <a:t>   </a:t>
            </a:r>
            <a:r>
              <a:rPr lang="en-IN" sz="2200" b="0" i="0" u="none" strike="noStrike" cap="none" dirty="0">
                <a:solidFill>
                  <a:schemeClr val="dk1"/>
                </a:solidFill>
                <a:latin typeface="Times New Roman"/>
                <a:ea typeface="Times New Roman"/>
                <a:cs typeface="Times New Roman"/>
                <a:sym typeface="Times New Roman"/>
              </a:rPr>
              <a:t>Mr.  Sachin Pande</a:t>
            </a:r>
            <a:endParaRPr sz="2200" b="0" i="0" u="none" strike="noStrike" cap="none" dirty="0">
              <a:solidFill>
                <a:schemeClr val="dk1"/>
              </a:solidFill>
              <a:latin typeface="Times New Roman"/>
              <a:ea typeface="Times New Roman"/>
              <a:cs typeface="Times New Roman"/>
              <a:sym typeface="Times New Roman"/>
            </a:endParaRPr>
          </a:p>
          <a:p>
            <a:pPr marL="0" marR="0" lvl="2" indent="0" algn="l" rtl="0">
              <a:lnSpc>
                <a:spcPct val="100000"/>
              </a:lnSpc>
              <a:spcBef>
                <a:spcPts val="0"/>
              </a:spcBef>
              <a:spcAft>
                <a:spcPts val="0"/>
              </a:spcAft>
              <a:buClr>
                <a:schemeClr val="dk1"/>
              </a:buClr>
              <a:buSzPts val="2200"/>
              <a:buFont typeface="Arial"/>
              <a:buNone/>
            </a:pPr>
            <a:r>
              <a:rPr lang="en-IN" sz="2200" b="0" i="0" u="none" strike="noStrike" cap="none" dirty="0">
                <a:solidFill>
                  <a:schemeClr val="dk1"/>
                </a:solidFill>
                <a:latin typeface="Times New Roman"/>
                <a:ea typeface="Times New Roman"/>
                <a:cs typeface="Times New Roman"/>
                <a:sym typeface="Times New Roman"/>
              </a:rPr>
              <a:t>             	</a:t>
            </a:r>
            <a:r>
              <a:rPr lang="en-IN" sz="2200" dirty="0">
                <a:solidFill>
                  <a:schemeClr val="dk1"/>
                </a:solidFill>
                <a:latin typeface="Times New Roman"/>
                <a:ea typeface="Times New Roman"/>
                <a:cs typeface="Times New Roman"/>
                <a:sym typeface="Times New Roman"/>
              </a:rPr>
              <a:t>	          </a:t>
            </a:r>
            <a:r>
              <a:rPr lang="en-IN" sz="2200" b="0" i="0" u="none" strike="noStrike" cap="none" dirty="0">
                <a:solidFill>
                  <a:schemeClr val="dk1"/>
                </a:solidFill>
                <a:latin typeface="Times New Roman"/>
                <a:ea typeface="Times New Roman"/>
                <a:cs typeface="Times New Roman"/>
                <a:sym typeface="Times New Roman"/>
              </a:rPr>
              <a:t>Mrs. </a:t>
            </a:r>
            <a:r>
              <a:rPr lang="en-IN" sz="2200" dirty="0">
                <a:solidFill>
                  <a:schemeClr val="tx1"/>
                </a:solidFill>
                <a:highlight>
                  <a:srgbClr val="FFFFFF"/>
                </a:highlight>
                <a:latin typeface="Times New Roman"/>
                <a:ea typeface="Times New Roman"/>
                <a:cs typeface="Times New Roman"/>
                <a:sym typeface="Times New Roman"/>
              </a:rPr>
              <a:t>Prajakta</a:t>
            </a:r>
            <a:r>
              <a:rPr lang="en-IN" sz="2200" dirty="0">
                <a:solidFill>
                  <a:srgbClr val="000066"/>
                </a:solidFill>
                <a:highlight>
                  <a:srgbClr val="FFFFFF"/>
                </a:highlight>
                <a:latin typeface="Times New Roman"/>
                <a:ea typeface="Times New Roman"/>
                <a:cs typeface="Times New Roman"/>
                <a:sym typeface="Times New Roman"/>
              </a:rPr>
              <a:t> </a:t>
            </a:r>
            <a:r>
              <a:rPr lang="en-IN" sz="2200" b="0" i="0" u="none" strike="noStrike" cap="none" dirty="0">
                <a:solidFill>
                  <a:schemeClr val="dk1"/>
                </a:solidFill>
                <a:latin typeface="Times New Roman"/>
                <a:ea typeface="Times New Roman"/>
                <a:cs typeface="Times New Roman"/>
                <a:sym typeface="Times New Roman"/>
              </a:rPr>
              <a:t>Shinde</a:t>
            </a:r>
            <a:endParaRPr sz="2200" b="0" i="0" u="none" strike="noStrike" cap="none" dirty="0">
              <a:solidFill>
                <a:schemeClr val="dk1"/>
              </a:solidFill>
              <a:latin typeface="Times New Roman"/>
              <a:ea typeface="Times New Roman"/>
              <a:cs typeface="Times New Roman"/>
              <a:sym typeface="Times New Roman"/>
            </a:endParaRPr>
          </a:p>
          <a:p>
            <a:pPr marL="0" marR="0" lvl="2" indent="0" algn="l" rtl="0">
              <a:lnSpc>
                <a:spcPct val="100000"/>
              </a:lnSpc>
              <a:spcBef>
                <a:spcPts val="0"/>
              </a:spcBef>
              <a:spcAft>
                <a:spcPts val="0"/>
              </a:spcAft>
              <a:buClr>
                <a:schemeClr val="dk1"/>
              </a:buClr>
              <a:buSzPts val="2200"/>
              <a:buFont typeface="Arial"/>
              <a:buNone/>
            </a:pPr>
            <a:endParaRPr lang="en-IN" sz="2200" dirty="0">
              <a:solidFill>
                <a:schemeClr val="dk1"/>
              </a:solidFill>
              <a:latin typeface="Times New Roman"/>
              <a:ea typeface="Times New Roman"/>
              <a:cs typeface="Times New Roman"/>
              <a:sym typeface="Times New Roman"/>
            </a:endParaRPr>
          </a:p>
          <a:p>
            <a:pPr marL="0" marR="0" lvl="2" indent="0" algn="l" rtl="0">
              <a:lnSpc>
                <a:spcPct val="100000"/>
              </a:lnSpc>
              <a:spcBef>
                <a:spcPts val="0"/>
              </a:spcBef>
              <a:spcAft>
                <a:spcPts val="0"/>
              </a:spcAft>
              <a:buClr>
                <a:schemeClr val="dk1"/>
              </a:buClr>
              <a:buSzPts val="2200"/>
              <a:buFont typeface="Arial"/>
              <a:buNone/>
            </a:pPr>
            <a:r>
              <a:rPr lang="en-IN" sz="2200" b="1" i="0" u="none" strike="noStrike" cap="none" dirty="0">
                <a:solidFill>
                  <a:schemeClr val="dk1"/>
                </a:solidFill>
                <a:latin typeface="Times New Roman"/>
                <a:ea typeface="Times New Roman"/>
                <a:cs typeface="Times New Roman"/>
                <a:sym typeface="Times New Roman"/>
              </a:rPr>
              <a:t>Domain</a:t>
            </a:r>
            <a:r>
              <a:rPr lang="en-IN" sz="2200" b="0" i="0" u="none" strike="noStrike" cap="none" dirty="0">
                <a:solidFill>
                  <a:schemeClr val="dk1"/>
                </a:solidFill>
                <a:latin typeface="Times New Roman"/>
                <a:ea typeface="Times New Roman"/>
                <a:cs typeface="Times New Roman"/>
                <a:sym typeface="Times New Roman"/>
              </a:rPr>
              <a:t>:  AI-ML </a:t>
            </a:r>
            <a:r>
              <a:rPr lang="en-IN" sz="2200" b="1" i="0" u="none" strike="noStrike" cap="none" dirty="0">
                <a:solidFill>
                  <a:schemeClr val="dk1"/>
                </a:solidFill>
                <a:latin typeface="Times New Roman"/>
                <a:ea typeface="Times New Roman"/>
                <a:cs typeface="Times New Roman"/>
                <a:sym typeface="Times New Roman"/>
              </a:rPr>
              <a:t>+</a:t>
            </a:r>
            <a:r>
              <a:rPr lang="en-IN" sz="2200" b="0" i="0" u="none" strike="noStrike" cap="none" dirty="0">
                <a:solidFill>
                  <a:schemeClr val="dk1"/>
                </a:solidFill>
                <a:latin typeface="Times New Roman"/>
                <a:ea typeface="Times New Roman"/>
                <a:cs typeface="Times New Roman"/>
                <a:sym typeface="Times New Roman"/>
              </a:rPr>
              <a:t> MERB</a:t>
            </a:r>
            <a:endParaRPr sz="2000" b="0" i="0" u="none" strike="noStrike" cap="none" dirty="0">
              <a:solidFill>
                <a:schemeClr val="dk1"/>
              </a:solidFill>
              <a:latin typeface="Calibri"/>
              <a:ea typeface="Calibri"/>
              <a:cs typeface="Calibri"/>
              <a:sym typeface="Calibri"/>
            </a:endParaRPr>
          </a:p>
        </p:txBody>
      </p:sp>
      <p:sp>
        <p:nvSpPr>
          <p:cNvPr id="90" name="Google Shape;90;p13"/>
          <p:cNvSpPr txBox="1"/>
          <p:nvPr/>
        </p:nvSpPr>
        <p:spPr>
          <a:xfrm>
            <a:off x="815400" y="1879080"/>
            <a:ext cx="10561200" cy="1313400"/>
          </a:xfrm>
          <a:prstGeom prst="rect">
            <a:avLst/>
          </a:prstGeom>
          <a:noFill/>
          <a:ln>
            <a:noFill/>
          </a:ln>
        </p:spPr>
        <p:txBody>
          <a:bodyPr spcFirstLastPara="1" wrap="square" lIns="121900" tIns="121900" rIns="121900" bIns="121900" anchor="b" anchorCtr="0">
            <a:spAutoFit/>
          </a:bodyPr>
          <a:lstStyle/>
          <a:p>
            <a:pPr marL="0" marR="0" lvl="2" indent="0" algn="ctr" rtl="0">
              <a:spcBef>
                <a:spcPts val="0"/>
              </a:spcBef>
              <a:spcAft>
                <a:spcPts val="0"/>
              </a:spcAft>
              <a:buNone/>
            </a:pPr>
            <a:r>
              <a:rPr lang="en-IN" sz="3500" b="1" i="0" u="none" strike="noStrike" cap="none">
                <a:solidFill>
                  <a:srgbClr val="000000"/>
                </a:solidFill>
                <a:latin typeface="Times New Roman"/>
                <a:ea typeface="Times New Roman"/>
                <a:cs typeface="Times New Roman"/>
                <a:sym typeface="Times New Roman"/>
              </a:rPr>
              <a:t>Project </a:t>
            </a:r>
            <a:r>
              <a:rPr lang="en-IN" sz="3500" b="1">
                <a:latin typeface="Times New Roman"/>
                <a:ea typeface="Times New Roman"/>
                <a:cs typeface="Times New Roman"/>
                <a:sym typeface="Times New Roman"/>
              </a:rPr>
              <a:t>Phase</a:t>
            </a:r>
            <a:r>
              <a:rPr lang="en-IN" sz="3500" b="1" i="0" u="none" strike="noStrike" cap="none">
                <a:solidFill>
                  <a:srgbClr val="000000"/>
                </a:solidFill>
                <a:latin typeface="Times New Roman"/>
                <a:ea typeface="Times New Roman"/>
                <a:cs typeface="Times New Roman"/>
                <a:sym typeface="Times New Roman"/>
              </a:rPr>
              <a:t>-II</a:t>
            </a:r>
            <a:endParaRPr sz="3500" b="0" i="0" u="none" strike="noStrike" cap="none">
              <a:solidFill>
                <a:srgbClr val="000000"/>
              </a:solidFill>
              <a:latin typeface="Times New Roman"/>
              <a:ea typeface="Times New Roman"/>
              <a:cs typeface="Times New Roman"/>
              <a:sym typeface="Times New Roman"/>
            </a:endParaRPr>
          </a:p>
          <a:p>
            <a:pPr marL="0" marR="0" lvl="2" indent="0" algn="ctr" rtl="0">
              <a:spcBef>
                <a:spcPts val="1000"/>
              </a:spcBef>
              <a:spcAft>
                <a:spcPts val="0"/>
              </a:spcAft>
              <a:buNone/>
            </a:pPr>
            <a:r>
              <a:rPr lang="en-IN" sz="2600" b="1" i="0" u="none" strike="noStrike" cap="none" dirty="0">
                <a:solidFill>
                  <a:srgbClr val="000000"/>
                </a:solidFill>
                <a:latin typeface="Times New Roman"/>
                <a:ea typeface="Times New Roman"/>
                <a:cs typeface="Times New Roman"/>
                <a:sym typeface="Times New Roman"/>
              </a:rPr>
              <a:t>Youth YANA</a:t>
            </a:r>
            <a:r>
              <a:rPr lang="en-IN" sz="2600" b="0" i="0" u="none" strike="noStrike" cap="none" dirty="0">
                <a:solidFill>
                  <a:srgbClr val="000000"/>
                </a:solidFill>
                <a:latin typeface="Times New Roman"/>
                <a:ea typeface="Times New Roman"/>
                <a:cs typeface="Times New Roman"/>
                <a:sym typeface="Times New Roman"/>
              </a:rPr>
              <a:t> ( You Are Not Alone ): Mental Health Consulting WebApp</a:t>
            </a:r>
            <a:endParaRPr sz="2600" b="0" i="0" u="none" strike="noStrike" cap="none" dirty="0">
              <a:solidFill>
                <a:srgbClr val="000000"/>
              </a:solidFill>
              <a:latin typeface="Times New Roman"/>
              <a:ea typeface="Times New Roman"/>
              <a:cs typeface="Times New Roman"/>
              <a:sym typeface="Times New Roman"/>
            </a:endParaRPr>
          </a:p>
        </p:txBody>
      </p:sp>
      <p:sp>
        <p:nvSpPr>
          <p:cNvPr id="91" name="Google Shape;91;p13"/>
          <p:cNvSpPr txBox="1"/>
          <p:nvPr/>
        </p:nvSpPr>
        <p:spPr>
          <a:xfrm>
            <a:off x="313450" y="3695525"/>
            <a:ext cx="5423400" cy="2839200"/>
          </a:xfrm>
          <a:prstGeom prst="rect">
            <a:avLst/>
          </a:prstGeom>
          <a:noFill/>
          <a:ln>
            <a:noFill/>
          </a:ln>
        </p:spPr>
        <p:txBody>
          <a:bodyPr spcFirstLastPara="1" wrap="square" lIns="121900" tIns="121900" rIns="121900" bIns="121900" anchor="t" anchorCtr="0">
            <a:noAutofit/>
          </a:bodyPr>
          <a:lstStyle/>
          <a:p>
            <a:pPr marL="0" marR="0" lvl="2" indent="0" algn="l" rtl="0">
              <a:lnSpc>
                <a:spcPct val="90000"/>
              </a:lnSpc>
              <a:spcBef>
                <a:spcPts val="0"/>
              </a:spcBef>
              <a:spcAft>
                <a:spcPts val="0"/>
              </a:spcAft>
              <a:buClr>
                <a:schemeClr val="dk1"/>
              </a:buClr>
              <a:buSzPts val="2900"/>
              <a:buFont typeface="Arial"/>
              <a:buNone/>
            </a:pPr>
            <a:r>
              <a:rPr lang="en-IN" sz="2200" b="1" i="0" u="none" strike="noStrike" cap="none" dirty="0">
                <a:solidFill>
                  <a:schemeClr val="dk1"/>
                </a:solidFill>
                <a:latin typeface="Times New Roman"/>
                <a:ea typeface="Times New Roman"/>
                <a:cs typeface="Times New Roman"/>
                <a:sym typeface="Times New Roman"/>
              </a:rPr>
              <a:t>Group Id: </a:t>
            </a:r>
            <a:r>
              <a:rPr lang="en-IN" sz="2200" i="0" u="none" strike="noStrike" cap="none" dirty="0">
                <a:solidFill>
                  <a:schemeClr val="dk1"/>
                </a:solidFill>
                <a:latin typeface="Times New Roman"/>
                <a:ea typeface="Times New Roman"/>
                <a:cs typeface="Times New Roman"/>
                <a:sym typeface="Times New Roman"/>
              </a:rPr>
              <a:t>41</a:t>
            </a:r>
            <a:endParaRPr sz="2200" i="0" u="none" strike="noStrike" cap="none" dirty="0">
              <a:solidFill>
                <a:schemeClr val="dk1"/>
              </a:solidFill>
              <a:latin typeface="Times New Roman"/>
              <a:ea typeface="Times New Roman"/>
              <a:cs typeface="Times New Roman"/>
              <a:sym typeface="Times New Roman"/>
            </a:endParaRPr>
          </a:p>
          <a:p>
            <a:pPr marL="0" marR="0" lvl="2" indent="0" algn="l" rtl="0">
              <a:lnSpc>
                <a:spcPct val="90000"/>
              </a:lnSpc>
              <a:spcBef>
                <a:spcPts val="0"/>
              </a:spcBef>
              <a:spcAft>
                <a:spcPts val="0"/>
              </a:spcAft>
              <a:buClr>
                <a:schemeClr val="dk1"/>
              </a:buClr>
              <a:buSzPts val="2900"/>
              <a:buFont typeface="Arial"/>
              <a:buNone/>
            </a:pPr>
            <a:endParaRPr sz="2200" b="1" dirty="0">
              <a:solidFill>
                <a:schemeClr val="dk1"/>
              </a:solidFill>
              <a:latin typeface="Times New Roman"/>
              <a:ea typeface="Times New Roman"/>
              <a:cs typeface="Times New Roman"/>
              <a:sym typeface="Times New Roman"/>
            </a:endParaRPr>
          </a:p>
          <a:p>
            <a:pPr marL="0" marR="0" lvl="2" indent="0" algn="l" rtl="0">
              <a:lnSpc>
                <a:spcPct val="90000"/>
              </a:lnSpc>
              <a:spcBef>
                <a:spcPts val="0"/>
              </a:spcBef>
              <a:spcAft>
                <a:spcPts val="0"/>
              </a:spcAft>
              <a:buClr>
                <a:schemeClr val="dk1"/>
              </a:buClr>
              <a:buSzPts val="2900"/>
              <a:buFont typeface="Arial"/>
              <a:buNone/>
            </a:pPr>
            <a:r>
              <a:rPr lang="en-IN" sz="2200" b="1" i="0" u="none" strike="noStrike" cap="none" dirty="0">
                <a:solidFill>
                  <a:schemeClr val="dk1"/>
                </a:solidFill>
                <a:latin typeface="Times New Roman"/>
                <a:ea typeface="Times New Roman"/>
                <a:cs typeface="Times New Roman"/>
                <a:sym typeface="Times New Roman"/>
              </a:rPr>
              <a:t>Group Members: </a:t>
            </a:r>
            <a:endParaRPr sz="2200" b="0" i="0" u="none" strike="noStrike" cap="none" dirty="0">
              <a:solidFill>
                <a:schemeClr val="dk1"/>
              </a:solidFill>
              <a:latin typeface="Times New Roman"/>
              <a:ea typeface="Times New Roman"/>
              <a:cs typeface="Times New Roman"/>
              <a:sym typeface="Times New Roman"/>
            </a:endParaRPr>
          </a:p>
          <a:p>
            <a:pPr marL="457200" marR="0" lvl="1" indent="-139700" algn="just" rtl="0">
              <a:lnSpc>
                <a:spcPct val="90000"/>
              </a:lnSpc>
              <a:spcBef>
                <a:spcPts val="500"/>
              </a:spcBef>
              <a:spcAft>
                <a:spcPts val="0"/>
              </a:spcAft>
              <a:buClr>
                <a:schemeClr val="dk1"/>
              </a:buClr>
              <a:buSzPts val="2200"/>
              <a:buChar char="•"/>
            </a:pPr>
            <a:r>
              <a:rPr lang="en-IN" sz="2200" i="0" u="none" strike="noStrike" cap="none" dirty="0">
                <a:solidFill>
                  <a:schemeClr val="dk1"/>
                </a:solidFill>
                <a:latin typeface="Times New Roman"/>
                <a:ea typeface="Times New Roman"/>
                <a:cs typeface="Times New Roman"/>
                <a:sym typeface="Times New Roman"/>
              </a:rPr>
              <a:t>Sumit Kawale              </a:t>
            </a:r>
            <a:r>
              <a:rPr lang="en-IN" sz="2200" dirty="0">
                <a:solidFill>
                  <a:schemeClr val="dk1"/>
                </a:solidFill>
                <a:latin typeface="Times New Roman"/>
                <a:ea typeface="Times New Roman"/>
                <a:cs typeface="Times New Roman"/>
                <a:sym typeface="Times New Roman"/>
              </a:rPr>
              <a:t>B190058594</a:t>
            </a:r>
            <a:endParaRPr dirty="0"/>
          </a:p>
          <a:p>
            <a:pPr marL="457200" marR="0" lvl="1" indent="-139700" algn="just" rtl="0">
              <a:lnSpc>
                <a:spcPct val="90000"/>
              </a:lnSpc>
              <a:spcBef>
                <a:spcPts val="500"/>
              </a:spcBef>
              <a:spcAft>
                <a:spcPts val="0"/>
              </a:spcAft>
              <a:buClr>
                <a:schemeClr val="dk1"/>
              </a:buClr>
              <a:buSzPts val="2200"/>
              <a:buChar char="•"/>
            </a:pPr>
            <a:r>
              <a:rPr lang="en-IN" sz="2200" i="0" u="none" strike="noStrike" cap="none" dirty="0">
                <a:solidFill>
                  <a:schemeClr val="dk1"/>
                </a:solidFill>
                <a:latin typeface="Times New Roman"/>
                <a:ea typeface="Times New Roman"/>
                <a:cs typeface="Times New Roman"/>
                <a:sym typeface="Times New Roman"/>
              </a:rPr>
              <a:t>Harshvardhan Patil      </a:t>
            </a:r>
            <a:r>
              <a:rPr lang="en-IN" sz="2200" dirty="0">
                <a:solidFill>
                  <a:schemeClr val="dk1"/>
                </a:solidFill>
                <a:latin typeface="Times New Roman"/>
                <a:ea typeface="Times New Roman"/>
                <a:cs typeface="Times New Roman"/>
                <a:sym typeface="Times New Roman"/>
              </a:rPr>
              <a:t>B190058653</a:t>
            </a:r>
            <a:endParaRPr dirty="0"/>
          </a:p>
          <a:p>
            <a:pPr marL="457200" marR="0" lvl="1" indent="-139700" algn="just" rtl="0">
              <a:lnSpc>
                <a:spcPct val="90000"/>
              </a:lnSpc>
              <a:spcBef>
                <a:spcPts val="500"/>
              </a:spcBef>
              <a:spcAft>
                <a:spcPts val="0"/>
              </a:spcAft>
              <a:buClr>
                <a:schemeClr val="dk1"/>
              </a:buClr>
              <a:buSzPts val="2200"/>
              <a:buChar char="•"/>
            </a:pPr>
            <a:r>
              <a:rPr lang="en-IN" sz="2200" i="0" u="none" strike="noStrike" cap="none" dirty="0">
                <a:solidFill>
                  <a:schemeClr val="dk1"/>
                </a:solidFill>
                <a:latin typeface="Times New Roman"/>
                <a:ea typeface="Times New Roman"/>
                <a:cs typeface="Times New Roman"/>
                <a:sym typeface="Times New Roman"/>
              </a:rPr>
              <a:t>Onkar Swami           </a:t>
            </a:r>
            <a:r>
              <a:rPr lang="en-IN" sz="2100" i="0" u="none" strike="noStrike" cap="none" dirty="0">
                <a:solidFill>
                  <a:schemeClr val="dk1"/>
                </a:solidFill>
                <a:latin typeface="Times New Roman"/>
                <a:ea typeface="Times New Roman"/>
                <a:cs typeface="Times New Roman"/>
                <a:sym typeface="Times New Roman"/>
              </a:rPr>
              <a:t> </a:t>
            </a:r>
            <a:r>
              <a:rPr lang="en-IN" sz="2200" i="0" u="none" strike="noStrike" cap="none" dirty="0">
                <a:solidFill>
                  <a:schemeClr val="dk1"/>
                </a:solidFill>
                <a:latin typeface="Times New Roman"/>
                <a:ea typeface="Times New Roman"/>
                <a:cs typeface="Times New Roman"/>
                <a:sym typeface="Times New Roman"/>
              </a:rPr>
              <a:t> </a:t>
            </a:r>
            <a:r>
              <a:rPr lang="en-IN" sz="1700" i="0" u="none" strike="noStrike" cap="none" dirty="0">
                <a:solidFill>
                  <a:schemeClr val="dk1"/>
                </a:solidFill>
                <a:latin typeface="Times New Roman"/>
                <a:ea typeface="Times New Roman"/>
                <a:cs typeface="Times New Roman"/>
                <a:sym typeface="Times New Roman"/>
              </a:rPr>
              <a:t> </a:t>
            </a:r>
            <a:r>
              <a:rPr lang="en-IN" sz="2200" i="0" u="none" strike="noStrike" cap="none" dirty="0">
                <a:solidFill>
                  <a:schemeClr val="dk1"/>
                </a:solidFill>
                <a:latin typeface="Times New Roman"/>
                <a:ea typeface="Times New Roman"/>
                <a:cs typeface="Times New Roman"/>
                <a:sym typeface="Times New Roman"/>
              </a:rPr>
              <a:t> </a:t>
            </a:r>
            <a:r>
              <a:rPr lang="en-IN" sz="2200" dirty="0">
                <a:solidFill>
                  <a:schemeClr val="dk1"/>
                </a:solidFill>
                <a:latin typeface="Times New Roman"/>
                <a:ea typeface="Times New Roman"/>
                <a:cs typeface="Times New Roman"/>
                <a:sym typeface="Times New Roman"/>
              </a:rPr>
              <a:t>B190058721</a:t>
            </a:r>
            <a:endParaRPr dirty="0"/>
          </a:p>
          <a:p>
            <a:pPr marL="457200" marR="0" lvl="1" indent="-139700" algn="just" rtl="0">
              <a:lnSpc>
                <a:spcPct val="90000"/>
              </a:lnSpc>
              <a:spcBef>
                <a:spcPts val="500"/>
              </a:spcBef>
              <a:spcAft>
                <a:spcPts val="0"/>
              </a:spcAft>
              <a:buClr>
                <a:schemeClr val="dk1"/>
              </a:buClr>
              <a:buSzPts val="2200"/>
              <a:buChar char="•"/>
            </a:pPr>
            <a:r>
              <a:rPr lang="en-IN" sz="2200" i="0" u="none" strike="noStrike" cap="none" dirty="0">
                <a:solidFill>
                  <a:schemeClr val="dk1"/>
                </a:solidFill>
                <a:latin typeface="Times New Roman"/>
                <a:ea typeface="Times New Roman"/>
                <a:cs typeface="Times New Roman"/>
                <a:sym typeface="Times New Roman"/>
              </a:rPr>
              <a:t>Tanmay </a:t>
            </a:r>
            <a:r>
              <a:rPr lang="en-IN" sz="2200" i="0" u="none" strike="noStrike" cap="none" dirty="0" err="1">
                <a:solidFill>
                  <a:schemeClr val="dk1"/>
                </a:solidFill>
                <a:latin typeface="Times New Roman"/>
                <a:ea typeface="Times New Roman"/>
                <a:cs typeface="Times New Roman"/>
                <a:sym typeface="Times New Roman"/>
              </a:rPr>
              <a:t>Bonde</a:t>
            </a:r>
            <a:r>
              <a:rPr lang="en-IN" sz="2200" i="0" u="none" strike="noStrike" cap="none">
                <a:solidFill>
                  <a:schemeClr val="dk1"/>
                </a:solidFill>
                <a:latin typeface="Times New Roman"/>
                <a:ea typeface="Times New Roman"/>
                <a:cs typeface="Times New Roman"/>
                <a:sym typeface="Times New Roman"/>
              </a:rPr>
              <a:t>           </a:t>
            </a:r>
            <a:r>
              <a:rPr lang="en-IN" i="0" u="none" strike="noStrike" cap="none">
                <a:solidFill>
                  <a:schemeClr val="dk1"/>
                </a:solidFill>
                <a:latin typeface="Times New Roman"/>
                <a:ea typeface="Times New Roman"/>
                <a:cs typeface="Times New Roman"/>
                <a:sym typeface="Times New Roman"/>
              </a:rPr>
              <a:t> </a:t>
            </a:r>
            <a:r>
              <a:rPr lang="en-IN" sz="2200">
                <a:solidFill>
                  <a:schemeClr val="dk1"/>
                </a:solidFill>
                <a:latin typeface="Times New Roman"/>
                <a:ea typeface="Times New Roman"/>
                <a:cs typeface="Times New Roman"/>
                <a:sym typeface="Times New Roman"/>
              </a:rPr>
              <a:t> B190058723</a:t>
            </a:r>
            <a:endParaRPr sz="220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22"/>
          <p:cNvPicPr preferRelativeResize="0"/>
          <p:nvPr/>
        </p:nvPicPr>
        <p:blipFill rotWithShape="1">
          <a:blip r:embed="rId3">
            <a:alphaModFix/>
          </a:blip>
          <a:srcRect b="82593"/>
          <a:stretch/>
        </p:blipFill>
        <p:spPr>
          <a:xfrm>
            <a:off x="0" y="0"/>
            <a:ext cx="12192000" cy="1193800"/>
          </a:xfrm>
          <a:prstGeom prst="rect">
            <a:avLst/>
          </a:prstGeom>
          <a:noFill/>
          <a:ln>
            <a:noFill/>
          </a:ln>
        </p:spPr>
      </p:pic>
      <p:sp>
        <p:nvSpPr>
          <p:cNvPr id="152" name="Google Shape;152;p22"/>
          <p:cNvSpPr txBox="1"/>
          <p:nvPr/>
        </p:nvSpPr>
        <p:spPr>
          <a:xfrm>
            <a:off x="-1" y="1193800"/>
            <a:ext cx="12191999" cy="707846"/>
          </a:xfrm>
          <a:prstGeom prst="rect">
            <a:avLst/>
          </a:prstGeom>
          <a:solidFill>
            <a:srgbClr val="212167"/>
          </a:solidFill>
          <a:ln>
            <a:noFill/>
          </a:ln>
          <a:effectLst>
            <a:outerShdw blurRad="57150" dist="19050" dir="5400000" algn="ctr" rotWithShape="0">
              <a:srgbClr val="000000">
                <a:alpha val="60784"/>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b="1" i="0" u="none" strike="noStrike" cap="none">
                <a:solidFill>
                  <a:schemeClr val="lt1"/>
                </a:solidFill>
                <a:latin typeface="Times New Roman"/>
                <a:ea typeface="Times New Roman"/>
                <a:cs typeface="Times New Roman"/>
                <a:sym typeface="Times New Roman"/>
              </a:rPr>
              <a:t>Abstract</a:t>
            </a:r>
            <a:endParaRPr/>
          </a:p>
        </p:txBody>
      </p:sp>
      <p:sp>
        <p:nvSpPr>
          <p:cNvPr id="153" name="Google Shape;153;p22"/>
          <p:cNvSpPr txBox="1"/>
          <p:nvPr/>
        </p:nvSpPr>
        <p:spPr>
          <a:xfrm>
            <a:off x="-3" y="1193800"/>
            <a:ext cx="12191998" cy="707846"/>
          </a:xfrm>
          <a:prstGeom prst="rect">
            <a:avLst/>
          </a:prstGeom>
          <a:solidFill>
            <a:srgbClr val="212167"/>
          </a:solidFill>
          <a:ln>
            <a:noFill/>
          </a:ln>
          <a:effectLst>
            <a:outerShdw blurRad="57150" dist="19050" dir="5400000" algn="ctr" rotWithShape="0">
              <a:srgbClr val="000000">
                <a:alpha val="60784"/>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b="1" i="0" u="none" strike="noStrike" cap="none">
                <a:solidFill>
                  <a:schemeClr val="lt1"/>
                </a:solidFill>
                <a:latin typeface="Times New Roman"/>
                <a:ea typeface="Times New Roman"/>
                <a:cs typeface="Times New Roman"/>
                <a:sym typeface="Times New Roman"/>
              </a:rPr>
              <a:t>User Requirements</a:t>
            </a:r>
            <a:endParaRPr/>
          </a:p>
        </p:txBody>
      </p:sp>
      <p:sp>
        <p:nvSpPr>
          <p:cNvPr id="154" name="Google Shape;154;p22"/>
          <p:cNvSpPr txBox="1"/>
          <p:nvPr/>
        </p:nvSpPr>
        <p:spPr>
          <a:xfrm>
            <a:off x="898071" y="2364145"/>
            <a:ext cx="6827700" cy="4633200"/>
          </a:xfrm>
          <a:prstGeom prst="rect">
            <a:avLst/>
          </a:prstGeom>
          <a:noFill/>
          <a:ln>
            <a:noFill/>
          </a:ln>
        </p:spPr>
        <p:txBody>
          <a:bodyPr spcFirstLastPara="1" wrap="square" lIns="91425" tIns="45700" rIns="91425" bIns="45700" anchor="t" anchorCtr="0">
            <a:spAutoFit/>
          </a:bodyPr>
          <a:lstStyle/>
          <a:p>
            <a:pPr marL="342900" lvl="0" indent="-368300" algn="l" rtl="0">
              <a:spcBef>
                <a:spcPts val="0"/>
              </a:spcBef>
              <a:spcAft>
                <a:spcPts val="0"/>
              </a:spcAft>
              <a:buClr>
                <a:schemeClr val="dk1"/>
              </a:buClr>
              <a:buSzPts val="2400"/>
              <a:buFont typeface="Courier New"/>
              <a:buChar char="●"/>
            </a:pPr>
            <a:r>
              <a:rPr lang="en-IN" sz="2400">
                <a:solidFill>
                  <a:schemeClr val="dk1"/>
                </a:solidFill>
                <a:latin typeface="Times New Roman"/>
                <a:ea typeface="Times New Roman"/>
                <a:cs typeface="Times New Roman"/>
                <a:sym typeface="Times New Roman"/>
              </a:rPr>
              <a:t>User-Friendly Interface and Chat Support</a:t>
            </a:r>
            <a:endParaRPr sz="2400">
              <a:solidFill>
                <a:schemeClr val="dk1"/>
              </a:solidFill>
              <a:latin typeface="Times New Roman"/>
              <a:ea typeface="Times New Roman"/>
              <a:cs typeface="Times New Roman"/>
              <a:sym typeface="Times New Roman"/>
            </a:endParaRPr>
          </a:p>
          <a:p>
            <a:pPr marL="342900" lvl="0" indent="-215900" algn="l" rtl="0">
              <a:spcBef>
                <a:spcPts val="0"/>
              </a:spcBef>
              <a:spcAft>
                <a:spcPts val="0"/>
              </a:spcAft>
              <a:buClr>
                <a:schemeClr val="dk1"/>
              </a:buClr>
              <a:buSzPts val="2000"/>
              <a:buFont typeface="Courier New"/>
              <a:buNone/>
            </a:pPr>
            <a:endParaRPr sz="2400">
              <a:solidFill>
                <a:schemeClr val="dk1"/>
              </a:solidFill>
              <a:latin typeface="Times New Roman"/>
              <a:ea typeface="Times New Roman"/>
              <a:cs typeface="Times New Roman"/>
              <a:sym typeface="Times New Roman"/>
            </a:endParaRPr>
          </a:p>
          <a:p>
            <a:pPr marL="342900" lvl="0" indent="-368300" algn="l" rtl="0">
              <a:spcBef>
                <a:spcPts val="0"/>
              </a:spcBef>
              <a:spcAft>
                <a:spcPts val="0"/>
              </a:spcAft>
              <a:buClr>
                <a:schemeClr val="dk1"/>
              </a:buClr>
              <a:buSzPts val="2400"/>
              <a:buFont typeface="Courier New"/>
              <a:buChar char="●"/>
            </a:pPr>
            <a:r>
              <a:rPr lang="en-IN" sz="2400">
                <a:solidFill>
                  <a:schemeClr val="dk1"/>
                </a:solidFill>
                <a:latin typeface="Times New Roman"/>
                <a:ea typeface="Times New Roman"/>
                <a:cs typeface="Times New Roman"/>
                <a:sym typeface="Times New Roman"/>
              </a:rPr>
              <a:t>User Registration and Profile Management</a:t>
            </a:r>
            <a:endParaRPr sz="1800"/>
          </a:p>
          <a:p>
            <a:pPr marL="342900" lvl="0" indent="-215900" algn="l" rtl="0">
              <a:spcBef>
                <a:spcPts val="0"/>
              </a:spcBef>
              <a:spcAft>
                <a:spcPts val="0"/>
              </a:spcAft>
              <a:buClr>
                <a:schemeClr val="dk1"/>
              </a:buClr>
              <a:buSzPts val="2000"/>
              <a:buFont typeface="Courier New"/>
              <a:buNone/>
            </a:pPr>
            <a:endParaRPr sz="2400">
              <a:solidFill>
                <a:schemeClr val="dk1"/>
              </a:solidFill>
              <a:latin typeface="Times New Roman"/>
              <a:ea typeface="Times New Roman"/>
              <a:cs typeface="Times New Roman"/>
              <a:sym typeface="Times New Roman"/>
            </a:endParaRPr>
          </a:p>
          <a:p>
            <a:pPr marL="342900" lvl="0" indent="-368300" algn="l" rtl="0">
              <a:spcBef>
                <a:spcPts val="0"/>
              </a:spcBef>
              <a:spcAft>
                <a:spcPts val="0"/>
              </a:spcAft>
              <a:buClr>
                <a:schemeClr val="dk1"/>
              </a:buClr>
              <a:buSzPts val="2400"/>
              <a:buFont typeface="Courier New"/>
              <a:buChar char="●"/>
            </a:pPr>
            <a:r>
              <a:rPr lang="en-IN" sz="2400">
                <a:solidFill>
                  <a:schemeClr val="dk1"/>
                </a:solidFill>
                <a:latin typeface="Times New Roman"/>
                <a:ea typeface="Times New Roman"/>
                <a:cs typeface="Times New Roman"/>
                <a:sym typeface="Times New Roman"/>
              </a:rPr>
              <a:t>In-App Counseling</a:t>
            </a:r>
            <a:endParaRPr sz="2400">
              <a:solidFill>
                <a:schemeClr val="dk1"/>
              </a:solidFill>
              <a:latin typeface="Times New Roman"/>
              <a:ea typeface="Times New Roman"/>
              <a:cs typeface="Times New Roman"/>
              <a:sym typeface="Times New Roman"/>
            </a:endParaRPr>
          </a:p>
          <a:p>
            <a:pPr marL="342900" lvl="0" indent="-215900" algn="l" rtl="0">
              <a:spcBef>
                <a:spcPts val="0"/>
              </a:spcBef>
              <a:spcAft>
                <a:spcPts val="0"/>
              </a:spcAft>
              <a:buClr>
                <a:schemeClr val="dk1"/>
              </a:buClr>
              <a:buSzPts val="2000"/>
              <a:buFont typeface="Courier New"/>
              <a:buNone/>
            </a:pPr>
            <a:endParaRPr sz="2400">
              <a:solidFill>
                <a:schemeClr val="dk1"/>
              </a:solidFill>
              <a:latin typeface="Times New Roman"/>
              <a:ea typeface="Times New Roman"/>
              <a:cs typeface="Times New Roman"/>
              <a:sym typeface="Times New Roman"/>
            </a:endParaRPr>
          </a:p>
          <a:p>
            <a:pPr marL="342900" lvl="0" indent="-368300" algn="l" rtl="0">
              <a:spcBef>
                <a:spcPts val="0"/>
              </a:spcBef>
              <a:spcAft>
                <a:spcPts val="0"/>
              </a:spcAft>
              <a:buClr>
                <a:schemeClr val="dk1"/>
              </a:buClr>
              <a:buSzPts val="2400"/>
              <a:buFont typeface="Courier New"/>
              <a:buChar char="●"/>
            </a:pPr>
            <a:r>
              <a:rPr lang="en-IN" sz="2400">
                <a:solidFill>
                  <a:schemeClr val="dk1"/>
                </a:solidFill>
                <a:latin typeface="Times New Roman"/>
                <a:ea typeface="Times New Roman"/>
                <a:cs typeface="Times New Roman"/>
                <a:sym typeface="Times New Roman"/>
              </a:rPr>
              <a:t>Medication and Pharmacy Integration</a:t>
            </a:r>
            <a:endParaRPr sz="1800"/>
          </a:p>
          <a:p>
            <a:pPr marL="342900" lvl="0" indent="-215900" algn="l" rtl="0">
              <a:spcBef>
                <a:spcPts val="0"/>
              </a:spcBef>
              <a:spcAft>
                <a:spcPts val="0"/>
              </a:spcAft>
              <a:buClr>
                <a:schemeClr val="dk1"/>
              </a:buClr>
              <a:buSzPts val="2000"/>
              <a:buFont typeface="Courier New"/>
              <a:buNone/>
            </a:pPr>
            <a:endParaRPr sz="2400">
              <a:solidFill>
                <a:schemeClr val="dk1"/>
              </a:solidFill>
              <a:latin typeface="Times New Roman"/>
              <a:ea typeface="Times New Roman"/>
              <a:cs typeface="Times New Roman"/>
              <a:sym typeface="Times New Roman"/>
            </a:endParaRPr>
          </a:p>
          <a:p>
            <a:pPr marL="342900" lvl="0" indent="-368300" algn="l" rtl="0">
              <a:spcBef>
                <a:spcPts val="0"/>
              </a:spcBef>
              <a:spcAft>
                <a:spcPts val="0"/>
              </a:spcAft>
              <a:buClr>
                <a:schemeClr val="dk1"/>
              </a:buClr>
              <a:buSzPts val="2400"/>
              <a:buFont typeface="Courier New"/>
              <a:buChar char="●"/>
            </a:pPr>
            <a:r>
              <a:rPr lang="en-IN" sz="2400">
                <a:solidFill>
                  <a:schemeClr val="dk1"/>
                </a:solidFill>
                <a:latin typeface="Times New Roman"/>
                <a:ea typeface="Times New Roman"/>
                <a:cs typeface="Times New Roman"/>
                <a:sym typeface="Times New Roman"/>
              </a:rPr>
              <a:t>Emergency Support and Personal Counselor</a:t>
            </a:r>
            <a:endParaRPr sz="1800"/>
          </a:p>
          <a:p>
            <a:pPr marL="342900" lvl="0" indent="-215900" algn="l" rtl="0">
              <a:spcBef>
                <a:spcPts val="0"/>
              </a:spcBef>
              <a:spcAft>
                <a:spcPts val="0"/>
              </a:spcAft>
              <a:buClr>
                <a:schemeClr val="dk1"/>
              </a:buClr>
              <a:buSzPts val="2000"/>
              <a:buFont typeface="Courier New"/>
              <a:buNone/>
            </a:pPr>
            <a:endParaRPr sz="2400">
              <a:solidFill>
                <a:schemeClr val="dk1"/>
              </a:solidFill>
              <a:latin typeface="Times New Roman"/>
              <a:ea typeface="Times New Roman"/>
              <a:cs typeface="Times New Roman"/>
              <a:sym typeface="Times New Roman"/>
            </a:endParaRPr>
          </a:p>
          <a:p>
            <a:pPr marL="342900" lvl="0" indent="-368300" algn="l" rtl="0">
              <a:spcBef>
                <a:spcPts val="0"/>
              </a:spcBef>
              <a:spcAft>
                <a:spcPts val="0"/>
              </a:spcAft>
              <a:buClr>
                <a:schemeClr val="dk1"/>
              </a:buClr>
              <a:buSzPts val="2400"/>
              <a:buFont typeface="Courier New"/>
              <a:buChar char="●"/>
            </a:pPr>
            <a:r>
              <a:rPr lang="en-IN" sz="2400">
                <a:solidFill>
                  <a:schemeClr val="dk1"/>
                </a:solidFill>
                <a:latin typeface="Times New Roman"/>
                <a:ea typeface="Times New Roman"/>
                <a:cs typeface="Times New Roman"/>
                <a:sym typeface="Times New Roman"/>
              </a:rPr>
              <a:t>User Feedback and Ratings</a:t>
            </a:r>
            <a:endParaRPr sz="2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31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3"/>
          <p:cNvPicPr preferRelativeResize="0"/>
          <p:nvPr/>
        </p:nvPicPr>
        <p:blipFill rotWithShape="1">
          <a:blip r:embed="rId3">
            <a:alphaModFix/>
          </a:blip>
          <a:srcRect b="82593"/>
          <a:stretch/>
        </p:blipFill>
        <p:spPr>
          <a:xfrm>
            <a:off x="0" y="0"/>
            <a:ext cx="12192000" cy="1193800"/>
          </a:xfrm>
          <a:prstGeom prst="rect">
            <a:avLst/>
          </a:prstGeom>
          <a:noFill/>
          <a:ln>
            <a:noFill/>
          </a:ln>
        </p:spPr>
      </p:pic>
      <p:sp>
        <p:nvSpPr>
          <p:cNvPr id="160" name="Google Shape;160;p23"/>
          <p:cNvSpPr txBox="1"/>
          <p:nvPr/>
        </p:nvSpPr>
        <p:spPr>
          <a:xfrm>
            <a:off x="0" y="1193800"/>
            <a:ext cx="12192000" cy="707846"/>
          </a:xfrm>
          <a:prstGeom prst="rect">
            <a:avLst/>
          </a:prstGeom>
          <a:solidFill>
            <a:srgbClr val="212167"/>
          </a:solidFill>
          <a:ln>
            <a:noFill/>
          </a:ln>
          <a:effectLst>
            <a:outerShdw blurRad="57150" dist="19050" dir="5400000" algn="ctr" rotWithShape="0">
              <a:srgbClr val="000000">
                <a:alpha val="60784"/>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b="1">
                <a:solidFill>
                  <a:schemeClr val="lt1"/>
                </a:solidFill>
                <a:latin typeface="Times New Roman"/>
                <a:ea typeface="Times New Roman"/>
                <a:cs typeface="Times New Roman"/>
                <a:sym typeface="Times New Roman"/>
              </a:rPr>
              <a:t>System Requirements</a:t>
            </a:r>
            <a:endParaRPr/>
          </a:p>
        </p:txBody>
      </p:sp>
      <p:sp>
        <p:nvSpPr>
          <p:cNvPr id="161" name="Google Shape;161;p23"/>
          <p:cNvSpPr txBox="1"/>
          <p:nvPr/>
        </p:nvSpPr>
        <p:spPr>
          <a:xfrm>
            <a:off x="205706" y="2174855"/>
            <a:ext cx="10954200" cy="4402200"/>
          </a:xfrm>
          <a:prstGeom prst="rect">
            <a:avLst/>
          </a:prstGeom>
          <a:noFill/>
          <a:ln>
            <a:noFill/>
          </a:ln>
        </p:spPr>
        <p:txBody>
          <a:bodyPr spcFirstLastPara="1" wrap="square" lIns="91425" tIns="45700" rIns="91425" bIns="45700" anchor="t" anchorCtr="0">
            <a:spAutoFit/>
          </a:bodyPr>
          <a:lstStyle/>
          <a:p>
            <a:pPr marL="342900" marR="0" lvl="0" indent="-393700" algn="just" rtl="0">
              <a:spcBef>
                <a:spcPts val="0"/>
              </a:spcBef>
              <a:spcAft>
                <a:spcPts val="0"/>
              </a:spcAft>
              <a:buClr>
                <a:schemeClr val="dk1"/>
              </a:buClr>
              <a:buSzPts val="2800"/>
              <a:buFont typeface="Courier New"/>
              <a:buChar char="o"/>
            </a:pPr>
            <a:r>
              <a:rPr lang="en-IN" sz="2800" b="1" i="0">
                <a:solidFill>
                  <a:schemeClr val="dk1"/>
                </a:solidFill>
                <a:latin typeface="Times New Roman"/>
                <a:ea typeface="Times New Roman"/>
                <a:cs typeface="Times New Roman"/>
                <a:sym typeface="Times New Roman"/>
              </a:rPr>
              <a:t>Operating system</a:t>
            </a:r>
            <a:r>
              <a:rPr lang="en-IN" sz="2800" b="0" i="0">
                <a:solidFill>
                  <a:schemeClr val="dk1"/>
                </a:solidFill>
                <a:latin typeface="Times New Roman"/>
                <a:ea typeface="Times New Roman"/>
                <a:cs typeface="Times New Roman"/>
                <a:sym typeface="Times New Roman"/>
              </a:rPr>
              <a:t>: The webapp should be compatible with the major operating systems, such as Windows, macOS, and Linux.</a:t>
            </a:r>
            <a:endParaRPr sz="2200"/>
          </a:p>
          <a:p>
            <a:pPr marL="342900" marR="0" lvl="0" indent="-393700" algn="just" rtl="0">
              <a:spcBef>
                <a:spcPts val="0"/>
              </a:spcBef>
              <a:spcAft>
                <a:spcPts val="0"/>
              </a:spcAft>
              <a:buClr>
                <a:schemeClr val="dk1"/>
              </a:buClr>
              <a:buSzPts val="2800"/>
              <a:buFont typeface="Courier New"/>
              <a:buChar char="o"/>
            </a:pPr>
            <a:r>
              <a:rPr lang="en-IN" sz="2800" b="1" i="0">
                <a:solidFill>
                  <a:schemeClr val="dk1"/>
                </a:solidFill>
                <a:latin typeface="Times New Roman"/>
                <a:ea typeface="Times New Roman"/>
                <a:cs typeface="Times New Roman"/>
                <a:sym typeface="Times New Roman"/>
              </a:rPr>
              <a:t>Web browser</a:t>
            </a:r>
            <a:r>
              <a:rPr lang="en-IN" sz="2800" b="0" i="0">
                <a:solidFill>
                  <a:schemeClr val="dk1"/>
                </a:solidFill>
                <a:latin typeface="Times New Roman"/>
                <a:ea typeface="Times New Roman"/>
                <a:cs typeface="Times New Roman"/>
                <a:sym typeface="Times New Roman"/>
              </a:rPr>
              <a:t>: The web-app should be compatible with the major web browsers, such as Chrome, Firefox, and Safari.</a:t>
            </a:r>
            <a:endParaRPr sz="2200"/>
          </a:p>
          <a:p>
            <a:pPr marL="342900" marR="0" lvl="0" indent="-393700" algn="just" rtl="0">
              <a:spcBef>
                <a:spcPts val="0"/>
              </a:spcBef>
              <a:spcAft>
                <a:spcPts val="0"/>
              </a:spcAft>
              <a:buClr>
                <a:schemeClr val="dk1"/>
              </a:buClr>
              <a:buSzPts val="2800"/>
              <a:buFont typeface="Courier New"/>
              <a:buChar char="o"/>
            </a:pPr>
            <a:r>
              <a:rPr lang="en-IN" sz="2800" b="1" i="0">
                <a:solidFill>
                  <a:schemeClr val="dk1"/>
                </a:solidFill>
                <a:latin typeface="Times New Roman"/>
                <a:ea typeface="Times New Roman"/>
                <a:cs typeface="Times New Roman"/>
                <a:sym typeface="Times New Roman"/>
              </a:rPr>
              <a:t>Internet connection</a:t>
            </a:r>
            <a:r>
              <a:rPr lang="en-IN" sz="2800" b="0" i="0">
                <a:solidFill>
                  <a:schemeClr val="dk1"/>
                </a:solidFill>
                <a:latin typeface="Times New Roman"/>
                <a:ea typeface="Times New Roman"/>
                <a:cs typeface="Times New Roman"/>
                <a:sym typeface="Times New Roman"/>
              </a:rPr>
              <a:t>: The webapp requires a reliable internet connection to access its features and functionality.</a:t>
            </a:r>
            <a:endParaRPr sz="2200"/>
          </a:p>
          <a:p>
            <a:pPr marL="342900" marR="0" lvl="0" indent="-393700" algn="just" rtl="0">
              <a:spcBef>
                <a:spcPts val="0"/>
              </a:spcBef>
              <a:spcAft>
                <a:spcPts val="0"/>
              </a:spcAft>
              <a:buClr>
                <a:schemeClr val="dk1"/>
              </a:buClr>
              <a:buSzPts val="2800"/>
              <a:buFont typeface="Courier New"/>
              <a:buChar char="o"/>
            </a:pPr>
            <a:r>
              <a:rPr lang="en-IN" sz="2800" b="1" i="0">
                <a:solidFill>
                  <a:schemeClr val="dk1"/>
                </a:solidFill>
                <a:latin typeface="Times New Roman"/>
                <a:ea typeface="Times New Roman"/>
                <a:cs typeface="Times New Roman"/>
                <a:sym typeface="Times New Roman"/>
              </a:rPr>
              <a:t>Hardware</a:t>
            </a:r>
            <a:r>
              <a:rPr lang="en-IN" sz="2800" b="0" i="0">
                <a:solidFill>
                  <a:schemeClr val="dk1"/>
                </a:solidFill>
                <a:latin typeface="Times New Roman"/>
                <a:ea typeface="Times New Roman"/>
                <a:cs typeface="Times New Roman"/>
                <a:sym typeface="Times New Roman"/>
              </a:rPr>
              <a:t>: The webapp should be able to run on a variety of hardware devices, including desktop computers, laptops, tablets, and smartphones. However, the specific hardware requirements will vary depending on the features and functionality of the app.</a:t>
            </a:r>
            <a:endParaRPr sz="2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4"/>
          <p:cNvPicPr preferRelativeResize="0"/>
          <p:nvPr/>
        </p:nvPicPr>
        <p:blipFill rotWithShape="1">
          <a:blip r:embed="rId3">
            <a:alphaModFix/>
          </a:blip>
          <a:srcRect b="82593"/>
          <a:stretch/>
        </p:blipFill>
        <p:spPr>
          <a:xfrm>
            <a:off x="0" y="0"/>
            <a:ext cx="12192000" cy="1193800"/>
          </a:xfrm>
          <a:prstGeom prst="rect">
            <a:avLst/>
          </a:prstGeom>
          <a:noFill/>
          <a:ln>
            <a:noFill/>
          </a:ln>
        </p:spPr>
      </p:pic>
      <p:sp>
        <p:nvSpPr>
          <p:cNvPr id="167" name="Google Shape;167;p24"/>
          <p:cNvSpPr txBox="1"/>
          <p:nvPr/>
        </p:nvSpPr>
        <p:spPr>
          <a:xfrm>
            <a:off x="-1" y="1193800"/>
            <a:ext cx="12192000" cy="708000"/>
          </a:xfrm>
          <a:prstGeom prst="rect">
            <a:avLst/>
          </a:prstGeom>
          <a:solidFill>
            <a:srgbClr val="212167"/>
          </a:solidFill>
          <a:ln>
            <a:noFill/>
          </a:ln>
          <a:effectLst>
            <a:outerShdw blurRad="57150" dist="19050" dir="5400000" algn="ctr" rotWithShape="0">
              <a:srgbClr val="000000">
                <a:alpha val="60784"/>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b="1">
                <a:solidFill>
                  <a:schemeClr val="lt1"/>
                </a:solidFill>
                <a:latin typeface="Times New Roman"/>
                <a:ea typeface="Times New Roman"/>
                <a:cs typeface="Times New Roman"/>
                <a:sym typeface="Times New Roman"/>
              </a:rPr>
              <a:t>Functional Block Diagram</a:t>
            </a:r>
            <a:endParaRPr sz="4000" b="1">
              <a:solidFill>
                <a:schemeClr val="lt1"/>
              </a:solidFill>
              <a:latin typeface="Times New Roman"/>
              <a:ea typeface="Times New Roman"/>
              <a:cs typeface="Times New Roman"/>
              <a:sym typeface="Times New Roman"/>
            </a:endParaRPr>
          </a:p>
        </p:txBody>
      </p:sp>
      <p:pic>
        <p:nvPicPr>
          <p:cNvPr id="168" name="Google Shape;168;p24"/>
          <p:cNvPicPr preferRelativeResize="0"/>
          <p:nvPr/>
        </p:nvPicPr>
        <p:blipFill rotWithShape="1">
          <a:blip r:embed="rId4">
            <a:alphaModFix/>
          </a:blip>
          <a:srcRect/>
          <a:stretch/>
        </p:blipFill>
        <p:spPr>
          <a:xfrm>
            <a:off x="1990338" y="2005075"/>
            <a:ext cx="8211325" cy="4829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5"/>
          <p:cNvPicPr preferRelativeResize="0"/>
          <p:nvPr/>
        </p:nvPicPr>
        <p:blipFill rotWithShape="1">
          <a:blip r:embed="rId3">
            <a:alphaModFix/>
          </a:blip>
          <a:srcRect b="82593"/>
          <a:stretch/>
        </p:blipFill>
        <p:spPr>
          <a:xfrm>
            <a:off x="0" y="0"/>
            <a:ext cx="12192000" cy="1193800"/>
          </a:xfrm>
          <a:prstGeom prst="rect">
            <a:avLst/>
          </a:prstGeom>
          <a:noFill/>
          <a:ln>
            <a:noFill/>
          </a:ln>
        </p:spPr>
      </p:pic>
      <p:sp>
        <p:nvSpPr>
          <p:cNvPr id="174" name="Google Shape;174;p25"/>
          <p:cNvSpPr txBox="1"/>
          <p:nvPr/>
        </p:nvSpPr>
        <p:spPr>
          <a:xfrm>
            <a:off x="0" y="1193800"/>
            <a:ext cx="12192000" cy="708000"/>
          </a:xfrm>
          <a:prstGeom prst="rect">
            <a:avLst/>
          </a:prstGeom>
          <a:solidFill>
            <a:srgbClr val="212167"/>
          </a:solidFill>
          <a:ln>
            <a:noFill/>
          </a:ln>
          <a:effectLst>
            <a:outerShdw blurRad="57150" dist="19050" dir="5400000" algn="ctr" rotWithShape="0">
              <a:srgbClr val="000000">
                <a:alpha val="60784"/>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b="1" dirty="0">
                <a:solidFill>
                  <a:schemeClr val="lt1"/>
                </a:solidFill>
                <a:latin typeface="Times New Roman"/>
                <a:ea typeface="Times New Roman"/>
                <a:cs typeface="Times New Roman"/>
                <a:sym typeface="Times New Roman"/>
              </a:rPr>
              <a:t>Architecture Diagram</a:t>
            </a:r>
            <a:endParaRPr dirty="0"/>
          </a:p>
        </p:txBody>
      </p:sp>
      <p:pic>
        <p:nvPicPr>
          <p:cNvPr id="3" name="Picture 2">
            <a:extLst>
              <a:ext uri="{FF2B5EF4-FFF2-40B4-BE49-F238E27FC236}">
                <a16:creationId xmlns:a16="http://schemas.microsoft.com/office/drawing/2014/main" id="{73A37E22-DAB3-4B02-2012-909F5CE833A8}"/>
              </a:ext>
            </a:extLst>
          </p:cNvPr>
          <p:cNvPicPr>
            <a:picLocks noChangeAspect="1"/>
          </p:cNvPicPr>
          <p:nvPr/>
        </p:nvPicPr>
        <p:blipFill>
          <a:blip r:embed="rId4"/>
          <a:stretch>
            <a:fillRect/>
          </a:stretch>
        </p:blipFill>
        <p:spPr>
          <a:xfrm>
            <a:off x="2422168" y="1985378"/>
            <a:ext cx="7534275" cy="47720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5"/>
          <p:cNvPicPr preferRelativeResize="0"/>
          <p:nvPr/>
        </p:nvPicPr>
        <p:blipFill rotWithShape="1">
          <a:blip r:embed="rId3">
            <a:alphaModFix/>
          </a:blip>
          <a:srcRect b="82593"/>
          <a:stretch/>
        </p:blipFill>
        <p:spPr>
          <a:xfrm>
            <a:off x="0" y="0"/>
            <a:ext cx="12192000" cy="1193800"/>
          </a:xfrm>
          <a:prstGeom prst="rect">
            <a:avLst/>
          </a:prstGeom>
          <a:noFill/>
          <a:ln>
            <a:noFill/>
          </a:ln>
        </p:spPr>
      </p:pic>
      <p:sp>
        <p:nvSpPr>
          <p:cNvPr id="174" name="Google Shape;174;p25"/>
          <p:cNvSpPr txBox="1"/>
          <p:nvPr/>
        </p:nvSpPr>
        <p:spPr>
          <a:xfrm>
            <a:off x="0" y="1193800"/>
            <a:ext cx="12192000" cy="708000"/>
          </a:xfrm>
          <a:prstGeom prst="rect">
            <a:avLst/>
          </a:prstGeom>
          <a:solidFill>
            <a:srgbClr val="212167"/>
          </a:solidFill>
          <a:ln>
            <a:noFill/>
          </a:ln>
          <a:effectLst>
            <a:outerShdw blurRad="57150" dist="19050" dir="5400000" algn="ctr" rotWithShape="0">
              <a:srgbClr val="000000">
                <a:alpha val="60784"/>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b="1" dirty="0">
                <a:solidFill>
                  <a:schemeClr val="lt1"/>
                </a:solidFill>
                <a:latin typeface="Times New Roman"/>
                <a:ea typeface="Times New Roman"/>
                <a:cs typeface="Times New Roman"/>
                <a:sym typeface="Times New Roman"/>
              </a:rPr>
              <a:t>Flow Diagram</a:t>
            </a:r>
            <a:endParaRPr dirty="0"/>
          </a:p>
        </p:txBody>
      </p:sp>
      <p:pic>
        <p:nvPicPr>
          <p:cNvPr id="4" name="Picture 3">
            <a:extLst>
              <a:ext uri="{FF2B5EF4-FFF2-40B4-BE49-F238E27FC236}">
                <a16:creationId xmlns:a16="http://schemas.microsoft.com/office/drawing/2014/main" id="{F50DC227-0605-B8E2-BFEE-C446BAC690B7}"/>
              </a:ext>
            </a:extLst>
          </p:cNvPr>
          <p:cNvPicPr>
            <a:picLocks noChangeAspect="1"/>
          </p:cNvPicPr>
          <p:nvPr/>
        </p:nvPicPr>
        <p:blipFill>
          <a:blip r:embed="rId4"/>
          <a:stretch>
            <a:fillRect/>
          </a:stretch>
        </p:blipFill>
        <p:spPr>
          <a:xfrm>
            <a:off x="4139293" y="1996752"/>
            <a:ext cx="3773066" cy="4786604"/>
          </a:xfrm>
          <a:prstGeom prst="rect">
            <a:avLst/>
          </a:prstGeom>
        </p:spPr>
      </p:pic>
    </p:spTree>
    <p:extLst>
      <p:ext uri="{BB962C8B-B14F-4D97-AF65-F5344CB8AC3E}">
        <p14:creationId xmlns:p14="http://schemas.microsoft.com/office/powerpoint/2010/main" val="1008137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26"/>
          <p:cNvPicPr preferRelativeResize="0"/>
          <p:nvPr/>
        </p:nvPicPr>
        <p:blipFill rotWithShape="1">
          <a:blip r:embed="rId3">
            <a:alphaModFix/>
          </a:blip>
          <a:srcRect b="82592"/>
          <a:stretch/>
        </p:blipFill>
        <p:spPr>
          <a:xfrm>
            <a:off x="0" y="0"/>
            <a:ext cx="12192001" cy="1193800"/>
          </a:xfrm>
          <a:prstGeom prst="rect">
            <a:avLst/>
          </a:prstGeom>
          <a:noFill/>
          <a:ln>
            <a:noFill/>
          </a:ln>
        </p:spPr>
      </p:pic>
      <p:sp>
        <p:nvSpPr>
          <p:cNvPr id="181" name="Google Shape;181;p26"/>
          <p:cNvSpPr txBox="1"/>
          <p:nvPr/>
        </p:nvSpPr>
        <p:spPr>
          <a:xfrm>
            <a:off x="476250" y="3837800"/>
            <a:ext cx="3780300" cy="630900"/>
          </a:xfrm>
          <a:prstGeom prst="rect">
            <a:avLst/>
          </a:prstGeom>
          <a:solidFill>
            <a:srgbClr val="212167"/>
          </a:solidFill>
          <a:ln>
            <a:noFill/>
          </a:ln>
          <a:effectLst>
            <a:outerShdw blurRad="57150" dist="19050" dir="5400000" algn="ctr" rotWithShape="0">
              <a:srgbClr val="000000">
                <a:alpha val="6078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3500" b="1">
                <a:solidFill>
                  <a:schemeClr val="lt1"/>
                </a:solidFill>
                <a:latin typeface="Times New Roman"/>
                <a:ea typeface="Times New Roman"/>
                <a:cs typeface="Times New Roman"/>
                <a:sym typeface="Times New Roman"/>
              </a:rPr>
              <a:t>DFD Diagram </a:t>
            </a:r>
            <a:endParaRPr sz="900"/>
          </a:p>
        </p:txBody>
      </p:sp>
      <p:pic>
        <p:nvPicPr>
          <p:cNvPr id="182" name="Google Shape;182;p26"/>
          <p:cNvPicPr preferRelativeResize="0"/>
          <p:nvPr/>
        </p:nvPicPr>
        <p:blipFill rotWithShape="1">
          <a:blip r:embed="rId4">
            <a:alphaModFix/>
          </a:blip>
          <a:srcRect l="931" t="4749" r="1000" b="1194"/>
          <a:stretch/>
        </p:blipFill>
        <p:spPr>
          <a:xfrm>
            <a:off x="4478325" y="1389950"/>
            <a:ext cx="7302400" cy="5327526"/>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27"/>
          <p:cNvPicPr preferRelativeResize="0"/>
          <p:nvPr/>
        </p:nvPicPr>
        <p:blipFill rotWithShape="1">
          <a:blip r:embed="rId3">
            <a:alphaModFix/>
          </a:blip>
          <a:srcRect b="82592"/>
          <a:stretch/>
        </p:blipFill>
        <p:spPr>
          <a:xfrm>
            <a:off x="0" y="0"/>
            <a:ext cx="12192001" cy="1193800"/>
          </a:xfrm>
          <a:prstGeom prst="rect">
            <a:avLst/>
          </a:prstGeom>
          <a:noFill/>
          <a:ln>
            <a:noFill/>
          </a:ln>
        </p:spPr>
      </p:pic>
      <p:sp>
        <p:nvSpPr>
          <p:cNvPr id="188" name="Google Shape;188;p27"/>
          <p:cNvSpPr txBox="1"/>
          <p:nvPr/>
        </p:nvSpPr>
        <p:spPr>
          <a:xfrm>
            <a:off x="73925" y="3837800"/>
            <a:ext cx="4182600" cy="523200"/>
          </a:xfrm>
          <a:prstGeom prst="rect">
            <a:avLst/>
          </a:prstGeom>
          <a:solidFill>
            <a:srgbClr val="212167"/>
          </a:solidFill>
          <a:ln>
            <a:noFill/>
          </a:ln>
          <a:effectLst>
            <a:outerShdw blurRad="57150" dist="19050" dir="5400000" algn="ctr" rotWithShape="0">
              <a:srgbClr val="000000">
                <a:alpha val="6078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2800" b="1">
                <a:solidFill>
                  <a:schemeClr val="lt1"/>
                </a:solidFill>
                <a:latin typeface="Times New Roman"/>
                <a:ea typeface="Times New Roman"/>
                <a:cs typeface="Times New Roman"/>
                <a:sym typeface="Times New Roman"/>
              </a:rPr>
              <a:t>Use-Case Diagram</a:t>
            </a:r>
            <a:endParaRPr sz="300"/>
          </a:p>
        </p:txBody>
      </p:sp>
      <p:pic>
        <p:nvPicPr>
          <p:cNvPr id="3" name="Picture 2">
            <a:extLst>
              <a:ext uri="{FF2B5EF4-FFF2-40B4-BE49-F238E27FC236}">
                <a16:creationId xmlns:a16="http://schemas.microsoft.com/office/drawing/2014/main" id="{2719D6DB-C2D8-0EC6-81E0-40D86F1D7683}"/>
              </a:ext>
            </a:extLst>
          </p:cNvPr>
          <p:cNvPicPr>
            <a:picLocks noChangeAspect="1"/>
          </p:cNvPicPr>
          <p:nvPr/>
        </p:nvPicPr>
        <p:blipFill>
          <a:blip r:embed="rId4"/>
          <a:stretch>
            <a:fillRect/>
          </a:stretch>
        </p:blipFill>
        <p:spPr>
          <a:xfrm>
            <a:off x="5337595" y="1347012"/>
            <a:ext cx="6200775" cy="49815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p:nvPr/>
        </p:nvSpPr>
        <p:spPr>
          <a:xfrm>
            <a:off x="778575" y="3167400"/>
            <a:ext cx="4545600" cy="523200"/>
          </a:xfrm>
          <a:prstGeom prst="rect">
            <a:avLst/>
          </a:prstGeom>
          <a:solidFill>
            <a:srgbClr val="212167"/>
          </a:solidFill>
          <a:ln>
            <a:noFill/>
          </a:ln>
          <a:effectLst>
            <a:outerShdw blurRad="57150" dist="19050" dir="5400000" algn="ctr" rotWithShape="0">
              <a:srgbClr val="000000">
                <a:alpha val="6078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2800" b="1">
                <a:solidFill>
                  <a:schemeClr val="lt1"/>
                </a:solidFill>
                <a:latin typeface="Times New Roman"/>
                <a:ea typeface="Times New Roman"/>
                <a:cs typeface="Times New Roman"/>
                <a:sym typeface="Times New Roman"/>
              </a:rPr>
              <a:t>ActivityDiagram</a:t>
            </a:r>
            <a:endParaRPr sz="200"/>
          </a:p>
        </p:txBody>
      </p:sp>
      <p:pic>
        <p:nvPicPr>
          <p:cNvPr id="195" name="Google Shape;195;p28"/>
          <p:cNvPicPr preferRelativeResize="0"/>
          <p:nvPr/>
        </p:nvPicPr>
        <p:blipFill>
          <a:blip r:embed="rId3">
            <a:alphaModFix/>
          </a:blip>
          <a:stretch>
            <a:fillRect/>
          </a:stretch>
        </p:blipFill>
        <p:spPr>
          <a:xfrm>
            <a:off x="6640950" y="152400"/>
            <a:ext cx="2570076" cy="65532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29"/>
          <p:cNvPicPr preferRelativeResize="0"/>
          <p:nvPr/>
        </p:nvPicPr>
        <p:blipFill rotWithShape="1">
          <a:blip r:embed="rId3">
            <a:alphaModFix/>
          </a:blip>
          <a:srcRect b="82593"/>
          <a:stretch/>
        </p:blipFill>
        <p:spPr>
          <a:xfrm>
            <a:off x="0" y="0"/>
            <a:ext cx="12192000" cy="1193800"/>
          </a:xfrm>
          <a:prstGeom prst="rect">
            <a:avLst/>
          </a:prstGeom>
          <a:noFill/>
          <a:ln>
            <a:noFill/>
          </a:ln>
        </p:spPr>
      </p:pic>
      <p:sp>
        <p:nvSpPr>
          <p:cNvPr id="201" name="Google Shape;201;p29"/>
          <p:cNvSpPr txBox="1"/>
          <p:nvPr/>
        </p:nvSpPr>
        <p:spPr>
          <a:xfrm>
            <a:off x="-1" y="1193800"/>
            <a:ext cx="12192000" cy="708000"/>
          </a:xfrm>
          <a:prstGeom prst="rect">
            <a:avLst/>
          </a:prstGeom>
          <a:solidFill>
            <a:srgbClr val="212167"/>
          </a:solidFill>
          <a:ln>
            <a:noFill/>
          </a:ln>
          <a:effectLst>
            <a:outerShdw blurRad="57150" dist="19050" dir="5400000" algn="ctr" rotWithShape="0">
              <a:srgbClr val="000000">
                <a:alpha val="60784"/>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b="1">
                <a:solidFill>
                  <a:schemeClr val="lt1"/>
                </a:solidFill>
                <a:latin typeface="Times New Roman"/>
                <a:ea typeface="Times New Roman"/>
                <a:cs typeface="Times New Roman"/>
                <a:sym typeface="Times New Roman"/>
              </a:rPr>
              <a:t>Algorithms And Models</a:t>
            </a:r>
            <a:endParaRPr sz="4000" b="1">
              <a:solidFill>
                <a:schemeClr val="lt1"/>
              </a:solidFill>
              <a:latin typeface="Times New Roman"/>
              <a:ea typeface="Times New Roman"/>
              <a:cs typeface="Times New Roman"/>
              <a:sym typeface="Times New Roman"/>
            </a:endParaRPr>
          </a:p>
        </p:txBody>
      </p:sp>
      <p:sp>
        <p:nvSpPr>
          <p:cNvPr id="202" name="Google Shape;202;p29"/>
          <p:cNvSpPr txBox="1"/>
          <p:nvPr/>
        </p:nvSpPr>
        <p:spPr>
          <a:xfrm>
            <a:off x="520270" y="2060925"/>
            <a:ext cx="10569600" cy="4710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300" b="1" dirty="0">
                <a:solidFill>
                  <a:schemeClr val="dk1"/>
                </a:solidFill>
                <a:latin typeface="Times New Roman"/>
                <a:ea typeface="Times New Roman"/>
                <a:cs typeface="Times New Roman"/>
                <a:sym typeface="Times New Roman"/>
              </a:rPr>
              <a:t>Algorithms available:</a:t>
            </a:r>
            <a:endParaRPr sz="3300" b="1" dirty="0">
              <a:solidFill>
                <a:schemeClr val="dk1"/>
              </a:solidFill>
              <a:latin typeface="Times New Roman"/>
              <a:ea typeface="Times New Roman"/>
              <a:cs typeface="Times New Roman"/>
              <a:sym typeface="Times New Roman"/>
            </a:endParaRPr>
          </a:p>
          <a:p>
            <a:pPr marL="457200" marR="0" lvl="0" indent="0" algn="l" rtl="0">
              <a:spcBef>
                <a:spcPts val="0"/>
              </a:spcBef>
              <a:spcAft>
                <a:spcPts val="0"/>
              </a:spcAft>
              <a:buNone/>
            </a:pPr>
            <a:endParaRPr sz="1500" dirty="0"/>
          </a:p>
          <a:p>
            <a:pPr marL="457200" marR="0" lvl="0" indent="-463550" algn="l" rtl="0">
              <a:spcBef>
                <a:spcPts val="0"/>
              </a:spcBef>
              <a:spcAft>
                <a:spcPts val="0"/>
              </a:spcAft>
              <a:buClr>
                <a:schemeClr val="dk1"/>
              </a:buClr>
              <a:buSzPts val="2100"/>
              <a:buFont typeface="Courier New"/>
              <a:buChar char="●"/>
            </a:pPr>
            <a:r>
              <a:rPr lang="en-IN" sz="2100" dirty="0">
                <a:solidFill>
                  <a:schemeClr val="dk1"/>
                </a:solidFill>
                <a:latin typeface="Times New Roman"/>
                <a:ea typeface="Times New Roman"/>
                <a:cs typeface="Times New Roman"/>
                <a:sym typeface="Times New Roman"/>
              </a:rPr>
              <a:t>Multilayer Perceptron (MLP)</a:t>
            </a:r>
            <a:endParaRPr sz="2100" dirty="0">
              <a:solidFill>
                <a:schemeClr val="dk1"/>
              </a:solidFill>
              <a:latin typeface="Times New Roman"/>
              <a:ea typeface="Times New Roman"/>
              <a:cs typeface="Times New Roman"/>
              <a:sym typeface="Times New Roman"/>
            </a:endParaRPr>
          </a:p>
          <a:p>
            <a:pPr marL="457200" marR="0" lvl="0" indent="-463550" algn="l" rtl="0">
              <a:spcBef>
                <a:spcPts val="0"/>
              </a:spcBef>
              <a:spcAft>
                <a:spcPts val="0"/>
              </a:spcAft>
              <a:buClr>
                <a:schemeClr val="dk1"/>
              </a:buClr>
              <a:buSzPts val="2100"/>
              <a:buFont typeface="Courier New"/>
              <a:buChar char="●"/>
            </a:pPr>
            <a:r>
              <a:rPr lang="en-IN" sz="2100" dirty="0">
                <a:solidFill>
                  <a:schemeClr val="dk1"/>
                </a:solidFill>
                <a:latin typeface="Times New Roman"/>
                <a:ea typeface="Times New Roman"/>
                <a:cs typeface="Times New Roman"/>
                <a:sym typeface="Times New Roman"/>
              </a:rPr>
              <a:t>CNN</a:t>
            </a:r>
            <a:endParaRPr sz="1500" dirty="0">
              <a:solidFill>
                <a:schemeClr val="dk1"/>
              </a:solidFill>
            </a:endParaRPr>
          </a:p>
          <a:p>
            <a:pPr marL="457200" marR="0" lvl="0" indent="-463550" algn="l" rtl="0">
              <a:spcBef>
                <a:spcPts val="0"/>
              </a:spcBef>
              <a:spcAft>
                <a:spcPts val="0"/>
              </a:spcAft>
              <a:buClr>
                <a:schemeClr val="dk1"/>
              </a:buClr>
              <a:buSzPts val="2100"/>
              <a:buFont typeface="Courier New"/>
              <a:buChar char="●"/>
            </a:pPr>
            <a:r>
              <a:rPr lang="en-IN" sz="2100" dirty="0">
                <a:solidFill>
                  <a:schemeClr val="dk1"/>
                </a:solidFill>
                <a:latin typeface="Times New Roman"/>
                <a:ea typeface="Times New Roman"/>
                <a:cs typeface="Times New Roman"/>
                <a:sym typeface="Times New Roman"/>
              </a:rPr>
              <a:t>LAD Tree</a:t>
            </a:r>
            <a:endParaRPr sz="2100" dirty="0">
              <a:solidFill>
                <a:schemeClr val="dk1"/>
              </a:solidFill>
              <a:latin typeface="Times New Roman"/>
              <a:ea typeface="Times New Roman"/>
              <a:cs typeface="Times New Roman"/>
              <a:sym typeface="Times New Roman"/>
            </a:endParaRPr>
          </a:p>
          <a:p>
            <a:pPr marL="457200" marR="0" lvl="0" indent="-463550" algn="l" rtl="0">
              <a:spcBef>
                <a:spcPts val="0"/>
              </a:spcBef>
              <a:spcAft>
                <a:spcPts val="0"/>
              </a:spcAft>
              <a:buClr>
                <a:schemeClr val="dk1"/>
              </a:buClr>
              <a:buSzPts val="2100"/>
              <a:buFont typeface="Courier New"/>
              <a:buChar char="●"/>
            </a:pPr>
            <a:r>
              <a:rPr lang="en-IN" sz="2100" dirty="0">
                <a:solidFill>
                  <a:schemeClr val="dk1"/>
                </a:solidFill>
                <a:latin typeface="Times New Roman"/>
                <a:ea typeface="Times New Roman"/>
                <a:cs typeface="Times New Roman"/>
                <a:sym typeface="Times New Roman"/>
              </a:rPr>
              <a:t>SVM</a:t>
            </a:r>
            <a:endParaRPr sz="2100" dirty="0">
              <a:solidFill>
                <a:schemeClr val="dk1"/>
              </a:solidFill>
              <a:latin typeface="Times New Roman"/>
              <a:ea typeface="Times New Roman"/>
              <a:cs typeface="Times New Roman"/>
              <a:sym typeface="Times New Roman"/>
            </a:endParaRPr>
          </a:p>
          <a:p>
            <a:pPr marL="457200" marR="0" lvl="0" indent="-463550" algn="l" rtl="0">
              <a:spcBef>
                <a:spcPts val="0"/>
              </a:spcBef>
              <a:spcAft>
                <a:spcPts val="0"/>
              </a:spcAft>
              <a:buClr>
                <a:schemeClr val="dk1"/>
              </a:buClr>
              <a:buSzPts val="2100"/>
              <a:buFont typeface="Courier New"/>
              <a:buChar char="●"/>
            </a:pPr>
            <a:r>
              <a:rPr lang="en-IN" sz="2100" dirty="0">
                <a:solidFill>
                  <a:schemeClr val="dk1"/>
                </a:solidFill>
                <a:latin typeface="Times New Roman"/>
                <a:ea typeface="Times New Roman"/>
                <a:cs typeface="Times New Roman"/>
                <a:sym typeface="Times New Roman"/>
              </a:rPr>
              <a:t>RBF Network</a:t>
            </a:r>
            <a:endParaRPr sz="1500" dirty="0"/>
          </a:p>
          <a:p>
            <a:pPr marL="457200" marR="0" lvl="0" indent="-463550" algn="l" rtl="0">
              <a:spcBef>
                <a:spcPts val="0"/>
              </a:spcBef>
              <a:spcAft>
                <a:spcPts val="0"/>
              </a:spcAft>
              <a:buClr>
                <a:schemeClr val="dk1"/>
              </a:buClr>
              <a:buSzPts val="2100"/>
              <a:buFont typeface="Courier New"/>
              <a:buChar char="●"/>
            </a:pPr>
            <a:r>
              <a:rPr lang="en-IN" sz="2100" dirty="0" err="1">
                <a:solidFill>
                  <a:schemeClr val="dk1"/>
                </a:solidFill>
                <a:latin typeface="Times New Roman"/>
                <a:ea typeface="Times New Roman"/>
                <a:cs typeface="Times New Roman"/>
                <a:sym typeface="Times New Roman"/>
              </a:rPr>
              <a:t>KStar</a:t>
            </a:r>
            <a:r>
              <a:rPr lang="en-IN" sz="2100" dirty="0">
                <a:solidFill>
                  <a:schemeClr val="dk1"/>
                </a:solidFill>
                <a:latin typeface="Times New Roman"/>
                <a:ea typeface="Times New Roman"/>
                <a:cs typeface="Times New Roman"/>
                <a:sym typeface="Times New Roman"/>
              </a:rPr>
              <a:t>(K*)</a:t>
            </a:r>
            <a:endParaRPr sz="2100" dirty="0">
              <a:solidFill>
                <a:schemeClr val="dk1"/>
              </a:solidFill>
              <a:latin typeface="Times New Roman"/>
              <a:ea typeface="Times New Roman"/>
              <a:cs typeface="Times New Roman"/>
              <a:sym typeface="Times New Roman"/>
            </a:endParaRPr>
          </a:p>
          <a:p>
            <a:pPr marL="457200" marR="0" lvl="0" indent="-463550" algn="l" rtl="0">
              <a:spcBef>
                <a:spcPts val="0"/>
              </a:spcBef>
              <a:spcAft>
                <a:spcPts val="0"/>
              </a:spcAft>
              <a:buClr>
                <a:schemeClr val="dk1"/>
              </a:buClr>
              <a:buSzPts val="2100"/>
              <a:buFont typeface="Courier New"/>
              <a:buChar char="●"/>
            </a:pPr>
            <a:r>
              <a:rPr lang="en-IN" sz="2100" dirty="0" err="1">
                <a:solidFill>
                  <a:schemeClr val="dk1"/>
                </a:solidFill>
                <a:latin typeface="Times New Roman"/>
                <a:ea typeface="Times New Roman"/>
                <a:cs typeface="Times New Roman"/>
                <a:sym typeface="Times New Roman"/>
              </a:rPr>
              <a:t>AODEsr</a:t>
            </a:r>
            <a:endParaRPr sz="2100" dirty="0">
              <a:solidFill>
                <a:schemeClr val="dk1"/>
              </a:solidFill>
              <a:latin typeface="Times New Roman"/>
              <a:ea typeface="Times New Roman"/>
              <a:cs typeface="Times New Roman"/>
              <a:sym typeface="Times New Roman"/>
            </a:endParaRPr>
          </a:p>
          <a:p>
            <a:pPr marL="457200" marR="0" lvl="0" indent="-463550" algn="l" rtl="0">
              <a:spcBef>
                <a:spcPts val="0"/>
              </a:spcBef>
              <a:spcAft>
                <a:spcPts val="0"/>
              </a:spcAft>
              <a:buClr>
                <a:schemeClr val="dk1"/>
              </a:buClr>
              <a:buSzPts val="2100"/>
              <a:buFont typeface="Courier New"/>
              <a:buChar char="●"/>
            </a:pPr>
            <a:r>
              <a:rPr lang="en-IN" sz="2100" dirty="0">
                <a:solidFill>
                  <a:schemeClr val="dk1"/>
                </a:solidFill>
                <a:latin typeface="Times New Roman"/>
                <a:ea typeface="Times New Roman"/>
                <a:cs typeface="Times New Roman"/>
                <a:sym typeface="Times New Roman"/>
              </a:rPr>
              <a:t>DT</a:t>
            </a:r>
            <a:endParaRPr sz="21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21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21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IN" sz="2100" dirty="0">
                <a:solidFill>
                  <a:schemeClr val="dk1"/>
                </a:solidFill>
                <a:latin typeface="Times New Roman"/>
                <a:ea typeface="Times New Roman"/>
                <a:cs typeface="Times New Roman"/>
                <a:sym typeface="Times New Roman"/>
              </a:rPr>
              <a:t>We Have Established algorithm t-5 (</a:t>
            </a:r>
            <a:r>
              <a:rPr lang="en-IN" sz="2100" dirty="0" err="1">
                <a:solidFill>
                  <a:schemeClr val="dk1"/>
                </a:solidFill>
                <a:latin typeface="Times New Roman"/>
                <a:ea typeface="Times New Roman"/>
                <a:cs typeface="Times New Roman"/>
                <a:sym typeface="Times New Roman"/>
              </a:rPr>
              <a:t>HuggingFace</a:t>
            </a:r>
            <a:r>
              <a:rPr lang="en-IN" sz="2100" dirty="0">
                <a:solidFill>
                  <a:schemeClr val="dk1"/>
                </a:solidFill>
                <a:latin typeface="Times New Roman"/>
                <a:ea typeface="Times New Roman"/>
                <a:cs typeface="Times New Roman"/>
                <a:sym typeface="Times New Roman"/>
              </a:rPr>
              <a:t>) for its versatility, and then We’ve results of initial testing and validation.</a:t>
            </a:r>
            <a:endParaRPr sz="21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30"/>
          <p:cNvPicPr preferRelativeResize="0"/>
          <p:nvPr/>
        </p:nvPicPr>
        <p:blipFill rotWithShape="1">
          <a:blip r:embed="rId3">
            <a:alphaModFix/>
          </a:blip>
          <a:srcRect b="82592"/>
          <a:stretch/>
        </p:blipFill>
        <p:spPr>
          <a:xfrm>
            <a:off x="0" y="0"/>
            <a:ext cx="12192001" cy="1193800"/>
          </a:xfrm>
          <a:prstGeom prst="rect">
            <a:avLst/>
          </a:prstGeom>
          <a:noFill/>
          <a:ln>
            <a:noFill/>
          </a:ln>
        </p:spPr>
      </p:pic>
      <p:sp>
        <p:nvSpPr>
          <p:cNvPr id="208" name="Google Shape;208;p30"/>
          <p:cNvSpPr txBox="1"/>
          <p:nvPr/>
        </p:nvSpPr>
        <p:spPr>
          <a:xfrm>
            <a:off x="-1" y="1193800"/>
            <a:ext cx="12192000" cy="708000"/>
          </a:xfrm>
          <a:prstGeom prst="rect">
            <a:avLst/>
          </a:prstGeom>
          <a:solidFill>
            <a:srgbClr val="212167"/>
          </a:solidFill>
          <a:ln>
            <a:noFill/>
          </a:ln>
          <a:effectLst>
            <a:outerShdw blurRad="57150" dist="19050" dir="5400000" algn="ctr" rotWithShape="0">
              <a:srgbClr val="000000">
                <a:alpha val="6078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b="1">
                <a:solidFill>
                  <a:schemeClr val="lt1"/>
                </a:solidFill>
                <a:latin typeface="Times New Roman"/>
                <a:ea typeface="Times New Roman"/>
                <a:cs typeface="Times New Roman"/>
                <a:sym typeface="Times New Roman"/>
              </a:rPr>
              <a:t>Technology Stack</a:t>
            </a:r>
            <a:endParaRPr sz="4000" b="1">
              <a:solidFill>
                <a:schemeClr val="lt1"/>
              </a:solidFill>
              <a:latin typeface="Times New Roman"/>
              <a:ea typeface="Times New Roman"/>
              <a:cs typeface="Times New Roman"/>
              <a:sym typeface="Times New Roman"/>
            </a:endParaRPr>
          </a:p>
        </p:txBody>
      </p:sp>
      <p:pic>
        <p:nvPicPr>
          <p:cNvPr id="209" name="Google Shape;209;p30"/>
          <p:cNvPicPr preferRelativeResize="0"/>
          <p:nvPr/>
        </p:nvPicPr>
        <p:blipFill rotWithShape="1">
          <a:blip r:embed="rId4">
            <a:alphaModFix/>
          </a:blip>
          <a:srcRect l="15331" t="30194" r="15324" b="4633"/>
          <a:stretch/>
        </p:blipFill>
        <p:spPr>
          <a:xfrm>
            <a:off x="2070875" y="2177538"/>
            <a:ext cx="4911701" cy="2596876"/>
          </a:xfrm>
          <a:prstGeom prst="rect">
            <a:avLst/>
          </a:prstGeom>
          <a:noFill/>
          <a:ln>
            <a:noFill/>
          </a:ln>
        </p:spPr>
      </p:pic>
      <p:pic>
        <p:nvPicPr>
          <p:cNvPr id="210" name="Google Shape;210;p30"/>
          <p:cNvPicPr preferRelativeResize="0"/>
          <p:nvPr/>
        </p:nvPicPr>
        <p:blipFill rotWithShape="1">
          <a:blip r:embed="rId5">
            <a:alphaModFix/>
          </a:blip>
          <a:srcRect l="6747" r="6747" b="18526"/>
          <a:stretch/>
        </p:blipFill>
        <p:spPr>
          <a:xfrm>
            <a:off x="4223500" y="5111025"/>
            <a:ext cx="3745000" cy="1549700"/>
          </a:xfrm>
          <a:prstGeom prst="rect">
            <a:avLst/>
          </a:prstGeom>
          <a:noFill/>
          <a:ln>
            <a:noFill/>
          </a:ln>
        </p:spPr>
      </p:pic>
      <p:pic>
        <p:nvPicPr>
          <p:cNvPr id="211" name="Google Shape;211;p30"/>
          <p:cNvPicPr preferRelativeResize="0"/>
          <p:nvPr/>
        </p:nvPicPr>
        <p:blipFill>
          <a:blip r:embed="rId6">
            <a:alphaModFix/>
          </a:blip>
          <a:stretch>
            <a:fillRect/>
          </a:stretch>
        </p:blipFill>
        <p:spPr>
          <a:xfrm>
            <a:off x="7248893" y="2083649"/>
            <a:ext cx="4783565" cy="2690775"/>
          </a:xfrm>
          <a:prstGeom prst="rect">
            <a:avLst/>
          </a:prstGeom>
          <a:noFill/>
          <a:ln>
            <a:noFill/>
          </a:ln>
        </p:spPr>
      </p:pic>
      <p:pic>
        <p:nvPicPr>
          <p:cNvPr id="212" name="Google Shape;212;p30"/>
          <p:cNvPicPr preferRelativeResize="0"/>
          <p:nvPr/>
        </p:nvPicPr>
        <p:blipFill>
          <a:blip r:embed="rId7">
            <a:alphaModFix/>
          </a:blip>
          <a:stretch>
            <a:fillRect/>
          </a:stretch>
        </p:blipFill>
        <p:spPr>
          <a:xfrm>
            <a:off x="107150" y="3784550"/>
            <a:ext cx="2987651" cy="29876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4"/>
          <p:cNvPicPr preferRelativeResize="0"/>
          <p:nvPr/>
        </p:nvPicPr>
        <p:blipFill rotWithShape="1">
          <a:blip r:embed="rId3">
            <a:alphaModFix/>
          </a:blip>
          <a:srcRect b="82593"/>
          <a:stretch/>
        </p:blipFill>
        <p:spPr>
          <a:xfrm>
            <a:off x="0" y="0"/>
            <a:ext cx="12192000" cy="1193800"/>
          </a:xfrm>
          <a:prstGeom prst="rect">
            <a:avLst/>
          </a:prstGeom>
          <a:noFill/>
          <a:ln>
            <a:noFill/>
          </a:ln>
        </p:spPr>
      </p:pic>
      <p:sp>
        <p:nvSpPr>
          <p:cNvPr id="97" name="Google Shape;97;p14"/>
          <p:cNvSpPr txBox="1"/>
          <p:nvPr/>
        </p:nvSpPr>
        <p:spPr>
          <a:xfrm>
            <a:off x="795450" y="1614520"/>
            <a:ext cx="7400700" cy="45252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800"/>
              <a:buChar char="•"/>
            </a:pPr>
            <a:r>
              <a:rPr lang="en-IN" sz="1800" b="1" i="0" u="none" strike="noStrike" cap="none">
                <a:solidFill>
                  <a:schemeClr val="dk1"/>
                </a:solidFill>
                <a:latin typeface="Times New Roman"/>
                <a:ea typeface="Times New Roman"/>
                <a:cs typeface="Times New Roman"/>
                <a:sym typeface="Times New Roman"/>
              </a:rPr>
              <a:t>INTRODUCTION</a:t>
            </a:r>
            <a:endParaRPr b="1"/>
          </a:p>
          <a:p>
            <a:pPr marL="285750" marR="0" lvl="0" indent="-285750" algn="l" rtl="0">
              <a:lnSpc>
                <a:spcPct val="150000"/>
              </a:lnSpc>
              <a:spcBef>
                <a:spcPts val="0"/>
              </a:spcBef>
              <a:spcAft>
                <a:spcPts val="0"/>
              </a:spcAft>
              <a:buClr>
                <a:schemeClr val="dk1"/>
              </a:buClr>
              <a:buSzPts val="1800"/>
              <a:buChar char="•"/>
            </a:pPr>
            <a:r>
              <a:rPr lang="en-IN" sz="1800" b="1" i="0" u="none" strike="noStrike" cap="none">
                <a:solidFill>
                  <a:schemeClr val="dk1"/>
                </a:solidFill>
                <a:latin typeface="Times New Roman"/>
                <a:ea typeface="Times New Roman"/>
                <a:cs typeface="Times New Roman"/>
                <a:sym typeface="Times New Roman"/>
              </a:rPr>
              <a:t>PROBLEM STATEMENT</a:t>
            </a:r>
            <a:endParaRPr b="1"/>
          </a:p>
          <a:p>
            <a:pPr marL="285750" marR="0" lvl="0" indent="-285750" algn="l" rtl="0">
              <a:lnSpc>
                <a:spcPct val="150000"/>
              </a:lnSpc>
              <a:spcBef>
                <a:spcPts val="0"/>
              </a:spcBef>
              <a:spcAft>
                <a:spcPts val="0"/>
              </a:spcAft>
              <a:buClr>
                <a:schemeClr val="dk1"/>
              </a:buClr>
              <a:buSzPts val="1800"/>
              <a:buFont typeface="Times New Roman"/>
              <a:buChar char="•"/>
            </a:pPr>
            <a:r>
              <a:rPr lang="en-IN" sz="1800" b="1" i="0" u="none" strike="noStrike" cap="none">
                <a:solidFill>
                  <a:schemeClr val="dk1"/>
                </a:solidFill>
                <a:latin typeface="Times New Roman"/>
                <a:ea typeface="Times New Roman"/>
                <a:cs typeface="Times New Roman"/>
                <a:sym typeface="Times New Roman"/>
              </a:rPr>
              <a:t>ABSTRACT</a:t>
            </a:r>
            <a:endParaRPr sz="1800" b="1" i="0" u="none" strike="noStrike" cap="none">
              <a:solidFill>
                <a:schemeClr val="dk1"/>
              </a:solidFill>
              <a:latin typeface="Times New Roman"/>
              <a:ea typeface="Times New Roman"/>
              <a:cs typeface="Times New Roman"/>
              <a:sym typeface="Times New Roman"/>
            </a:endParaRPr>
          </a:p>
          <a:p>
            <a:pPr marL="285750" marR="0" lvl="0" indent="-285750" algn="l" rtl="0">
              <a:lnSpc>
                <a:spcPct val="150000"/>
              </a:lnSpc>
              <a:spcBef>
                <a:spcPts val="0"/>
              </a:spcBef>
              <a:spcAft>
                <a:spcPts val="0"/>
              </a:spcAft>
              <a:buClr>
                <a:schemeClr val="dk1"/>
              </a:buClr>
              <a:buSzPts val="1800"/>
              <a:buFont typeface="Times New Roman"/>
              <a:buChar char="•"/>
            </a:pPr>
            <a:r>
              <a:rPr lang="en-IN" sz="1800" b="1">
                <a:solidFill>
                  <a:schemeClr val="dk1"/>
                </a:solidFill>
                <a:latin typeface="Times New Roman"/>
                <a:ea typeface="Times New Roman"/>
                <a:cs typeface="Times New Roman"/>
                <a:sym typeface="Times New Roman"/>
              </a:rPr>
              <a:t>LITERATURE SURVEY</a:t>
            </a:r>
            <a:endParaRPr sz="1800" b="1">
              <a:solidFill>
                <a:schemeClr val="dk1"/>
              </a:solidFill>
              <a:latin typeface="Times New Roman"/>
              <a:ea typeface="Times New Roman"/>
              <a:cs typeface="Times New Roman"/>
              <a:sym typeface="Times New Roman"/>
            </a:endParaRPr>
          </a:p>
          <a:p>
            <a:pPr marL="285750" marR="0" lvl="0" indent="-285750" algn="l" rtl="0">
              <a:lnSpc>
                <a:spcPct val="150000"/>
              </a:lnSpc>
              <a:spcBef>
                <a:spcPts val="0"/>
              </a:spcBef>
              <a:spcAft>
                <a:spcPts val="0"/>
              </a:spcAft>
              <a:buClr>
                <a:schemeClr val="dk1"/>
              </a:buClr>
              <a:buSzPts val="1800"/>
              <a:buFont typeface="Times New Roman"/>
              <a:buChar char="•"/>
            </a:pPr>
            <a:r>
              <a:rPr lang="en-IN" sz="1800" b="1">
                <a:solidFill>
                  <a:schemeClr val="dk1"/>
                </a:solidFill>
                <a:latin typeface="Times New Roman"/>
                <a:ea typeface="Times New Roman"/>
                <a:cs typeface="Times New Roman"/>
                <a:sym typeface="Times New Roman"/>
              </a:rPr>
              <a:t>TRADITIONAL SYSTEM</a:t>
            </a:r>
            <a:endParaRPr sz="1800" b="1">
              <a:solidFill>
                <a:schemeClr val="dk1"/>
              </a:solidFill>
              <a:latin typeface="Times New Roman"/>
              <a:ea typeface="Times New Roman"/>
              <a:cs typeface="Times New Roman"/>
              <a:sym typeface="Times New Roman"/>
            </a:endParaRPr>
          </a:p>
          <a:p>
            <a:pPr marL="285750" marR="0" lvl="0" indent="-285750" algn="l" rtl="0">
              <a:lnSpc>
                <a:spcPct val="150000"/>
              </a:lnSpc>
              <a:spcBef>
                <a:spcPts val="0"/>
              </a:spcBef>
              <a:spcAft>
                <a:spcPts val="0"/>
              </a:spcAft>
              <a:buClr>
                <a:schemeClr val="dk1"/>
              </a:buClr>
              <a:buSzPts val="1800"/>
              <a:buFont typeface="Times New Roman"/>
              <a:buChar char="•"/>
            </a:pPr>
            <a:r>
              <a:rPr lang="en-IN" sz="1800" b="1">
                <a:solidFill>
                  <a:schemeClr val="dk1"/>
                </a:solidFill>
                <a:latin typeface="Times New Roman"/>
                <a:ea typeface="Times New Roman"/>
                <a:cs typeface="Times New Roman"/>
                <a:sym typeface="Times New Roman"/>
              </a:rPr>
              <a:t>SURVEY ON APPS</a:t>
            </a:r>
            <a:endParaRPr sz="1800" b="1">
              <a:solidFill>
                <a:schemeClr val="dk1"/>
              </a:solidFill>
              <a:latin typeface="Times New Roman"/>
              <a:ea typeface="Times New Roman"/>
              <a:cs typeface="Times New Roman"/>
              <a:sym typeface="Times New Roman"/>
            </a:endParaRPr>
          </a:p>
          <a:p>
            <a:pPr marL="285750" marR="0" lvl="0" indent="-285750" algn="l" rtl="0">
              <a:lnSpc>
                <a:spcPct val="150000"/>
              </a:lnSpc>
              <a:spcBef>
                <a:spcPts val="0"/>
              </a:spcBef>
              <a:spcAft>
                <a:spcPts val="0"/>
              </a:spcAft>
              <a:buClr>
                <a:schemeClr val="dk1"/>
              </a:buClr>
              <a:buSzPts val="1800"/>
              <a:buChar char="•"/>
            </a:pPr>
            <a:r>
              <a:rPr lang="en-IN" sz="1800" b="1" i="0" u="none" strike="noStrike" cap="none">
                <a:solidFill>
                  <a:schemeClr val="dk1"/>
                </a:solidFill>
                <a:latin typeface="Times New Roman"/>
                <a:ea typeface="Times New Roman"/>
                <a:cs typeface="Times New Roman"/>
                <a:sym typeface="Times New Roman"/>
              </a:rPr>
              <a:t>USER AND SYSTEM REQUIREMENTS</a:t>
            </a:r>
            <a:endParaRPr b="1"/>
          </a:p>
          <a:p>
            <a:pPr marL="285750" marR="0" lvl="0" indent="-285750" algn="l" rtl="0">
              <a:lnSpc>
                <a:spcPct val="150000"/>
              </a:lnSpc>
              <a:spcBef>
                <a:spcPts val="0"/>
              </a:spcBef>
              <a:spcAft>
                <a:spcPts val="0"/>
              </a:spcAft>
              <a:buClr>
                <a:schemeClr val="dk1"/>
              </a:buClr>
              <a:buSzPts val="1800"/>
              <a:buChar char="•"/>
            </a:pPr>
            <a:r>
              <a:rPr lang="en-IN" sz="1800" b="1">
                <a:solidFill>
                  <a:schemeClr val="dk1"/>
                </a:solidFill>
                <a:latin typeface="Times New Roman"/>
                <a:ea typeface="Times New Roman"/>
                <a:cs typeface="Times New Roman"/>
                <a:sym typeface="Times New Roman"/>
              </a:rPr>
              <a:t>UML DIAGRAMS</a:t>
            </a:r>
            <a:endParaRPr b="1"/>
          </a:p>
          <a:p>
            <a:pPr marL="285750" marR="0" lvl="0" indent="-285750" algn="l" rtl="0">
              <a:lnSpc>
                <a:spcPct val="150000"/>
              </a:lnSpc>
              <a:spcBef>
                <a:spcPts val="0"/>
              </a:spcBef>
              <a:spcAft>
                <a:spcPts val="0"/>
              </a:spcAft>
              <a:buClr>
                <a:schemeClr val="dk1"/>
              </a:buClr>
              <a:buSzPts val="1800"/>
              <a:buChar char="•"/>
            </a:pPr>
            <a:r>
              <a:rPr lang="en-IN" sz="1800" b="1" i="0" u="none" strike="noStrike" cap="none">
                <a:solidFill>
                  <a:schemeClr val="dk1"/>
                </a:solidFill>
                <a:latin typeface="Times New Roman"/>
                <a:ea typeface="Times New Roman"/>
                <a:cs typeface="Times New Roman"/>
                <a:sym typeface="Times New Roman"/>
              </a:rPr>
              <a:t>ALGORITHMS AND MODELS</a:t>
            </a:r>
            <a:endParaRPr sz="1800" b="1" i="0" u="none" strike="noStrike" cap="none">
              <a:solidFill>
                <a:schemeClr val="dk1"/>
              </a:solidFill>
              <a:latin typeface="Times New Roman"/>
              <a:ea typeface="Times New Roman"/>
              <a:cs typeface="Times New Roman"/>
              <a:sym typeface="Times New Roman"/>
            </a:endParaRPr>
          </a:p>
          <a:p>
            <a:pPr marL="285750" marR="0" lvl="0" indent="-285750" algn="l" rtl="0">
              <a:lnSpc>
                <a:spcPct val="150000"/>
              </a:lnSpc>
              <a:spcBef>
                <a:spcPts val="0"/>
              </a:spcBef>
              <a:spcAft>
                <a:spcPts val="0"/>
              </a:spcAft>
              <a:buClr>
                <a:schemeClr val="dk1"/>
              </a:buClr>
              <a:buSzPts val="1800"/>
              <a:buFont typeface="Times New Roman"/>
              <a:buChar char="•"/>
            </a:pPr>
            <a:r>
              <a:rPr lang="en-IN" sz="1800" b="1">
                <a:solidFill>
                  <a:schemeClr val="dk1"/>
                </a:solidFill>
                <a:latin typeface="Times New Roman"/>
                <a:ea typeface="Times New Roman"/>
                <a:cs typeface="Times New Roman"/>
                <a:sym typeface="Times New Roman"/>
              </a:rPr>
              <a:t>IMPLEMENTATION IMAGES</a:t>
            </a:r>
            <a:endParaRPr sz="1800" b="1">
              <a:solidFill>
                <a:schemeClr val="dk1"/>
              </a:solidFill>
              <a:latin typeface="Times New Roman"/>
              <a:ea typeface="Times New Roman"/>
              <a:cs typeface="Times New Roman"/>
              <a:sym typeface="Times New Roman"/>
            </a:endParaRPr>
          </a:p>
          <a:p>
            <a:pPr marL="285750" marR="0" lvl="0" indent="-285750" algn="l" rtl="0">
              <a:lnSpc>
                <a:spcPct val="150000"/>
              </a:lnSpc>
              <a:spcBef>
                <a:spcPts val="0"/>
              </a:spcBef>
              <a:spcAft>
                <a:spcPts val="0"/>
              </a:spcAft>
              <a:buClr>
                <a:schemeClr val="dk1"/>
              </a:buClr>
              <a:buSzPts val="1800"/>
              <a:buChar char="•"/>
            </a:pPr>
            <a:r>
              <a:rPr lang="en-IN" sz="1800" b="1" i="0" u="none" strike="noStrike" cap="none">
                <a:solidFill>
                  <a:schemeClr val="dk1"/>
                </a:solidFill>
                <a:latin typeface="Times New Roman"/>
                <a:ea typeface="Times New Roman"/>
                <a:cs typeface="Times New Roman"/>
                <a:sym typeface="Times New Roman"/>
              </a:rPr>
              <a:t>REFERENCES</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31"/>
          <p:cNvPicPr preferRelativeResize="0"/>
          <p:nvPr/>
        </p:nvPicPr>
        <p:blipFill rotWithShape="1">
          <a:blip r:embed="rId3">
            <a:alphaModFix/>
          </a:blip>
          <a:srcRect b="82592"/>
          <a:stretch/>
        </p:blipFill>
        <p:spPr>
          <a:xfrm>
            <a:off x="0" y="0"/>
            <a:ext cx="12192001" cy="1193800"/>
          </a:xfrm>
          <a:prstGeom prst="rect">
            <a:avLst/>
          </a:prstGeom>
          <a:noFill/>
          <a:ln>
            <a:noFill/>
          </a:ln>
        </p:spPr>
      </p:pic>
      <p:sp>
        <p:nvSpPr>
          <p:cNvPr id="218" name="Google Shape;218;p31"/>
          <p:cNvSpPr txBox="1"/>
          <p:nvPr/>
        </p:nvSpPr>
        <p:spPr>
          <a:xfrm>
            <a:off x="-1" y="1193800"/>
            <a:ext cx="12192000" cy="708000"/>
          </a:xfrm>
          <a:prstGeom prst="rect">
            <a:avLst/>
          </a:prstGeom>
          <a:solidFill>
            <a:srgbClr val="212167"/>
          </a:solidFill>
          <a:ln>
            <a:noFill/>
          </a:ln>
          <a:effectLst>
            <a:outerShdw blurRad="57150" dist="19050" dir="5400000" algn="ctr" rotWithShape="0">
              <a:srgbClr val="000000">
                <a:alpha val="6078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b="1">
                <a:solidFill>
                  <a:schemeClr val="lt1"/>
                </a:solidFill>
                <a:latin typeface="Times New Roman"/>
                <a:ea typeface="Times New Roman"/>
                <a:cs typeface="Times New Roman"/>
                <a:sym typeface="Times New Roman"/>
              </a:rPr>
              <a:t>Implementation Images</a:t>
            </a:r>
            <a:endParaRPr sz="4000" b="1">
              <a:solidFill>
                <a:schemeClr val="lt1"/>
              </a:solidFill>
              <a:latin typeface="Times New Roman"/>
              <a:ea typeface="Times New Roman"/>
              <a:cs typeface="Times New Roman"/>
              <a:sym typeface="Times New Roman"/>
            </a:endParaRPr>
          </a:p>
        </p:txBody>
      </p:sp>
      <p:pic>
        <p:nvPicPr>
          <p:cNvPr id="219" name="Google Shape;219;p31"/>
          <p:cNvPicPr preferRelativeResize="0"/>
          <p:nvPr/>
        </p:nvPicPr>
        <p:blipFill rotWithShape="1">
          <a:blip r:embed="rId4">
            <a:alphaModFix/>
          </a:blip>
          <a:srcRect t="32987" b="32987"/>
          <a:stretch/>
        </p:blipFill>
        <p:spPr>
          <a:xfrm>
            <a:off x="1413900" y="2786800"/>
            <a:ext cx="9364200" cy="31861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32"/>
          <p:cNvPicPr preferRelativeResize="0"/>
          <p:nvPr/>
        </p:nvPicPr>
        <p:blipFill rotWithShape="1">
          <a:blip r:embed="rId3">
            <a:alphaModFix/>
          </a:blip>
          <a:srcRect b="82592"/>
          <a:stretch/>
        </p:blipFill>
        <p:spPr>
          <a:xfrm>
            <a:off x="0" y="0"/>
            <a:ext cx="12192001" cy="1193800"/>
          </a:xfrm>
          <a:prstGeom prst="rect">
            <a:avLst/>
          </a:prstGeom>
          <a:noFill/>
          <a:ln>
            <a:noFill/>
          </a:ln>
        </p:spPr>
      </p:pic>
      <p:sp>
        <p:nvSpPr>
          <p:cNvPr id="225" name="Google Shape;225;p32"/>
          <p:cNvSpPr txBox="1"/>
          <p:nvPr/>
        </p:nvSpPr>
        <p:spPr>
          <a:xfrm>
            <a:off x="-1" y="1193800"/>
            <a:ext cx="12192000" cy="708000"/>
          </a:xfrm>
          <a:prstGeom prst="rect">
            <a:avLst/>
          </a:prstGeom>
          <a:solidFill>
            <a:srgbClr val="212167"/>
          </a:solidFill>
          <a:ln>
            <a:noFill/>
          </a:ln>
          <a:effectLst>
            <a:outerShdw blurRad="57150" dist="19050" dir="5400000" algn="ctr" rotWithShape="0">
              <a:srgbClr val="000000">
                <a:alpha val="6078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b="1">
                <a:solidFill>
                  <a:schemeClr val="lt1"/>
                </a:solidFill>
                <a:latin typeface="Times New Roman"/>
                <a:ea typeface="Times New Roman"/>
                <a:cs typeface="Times New Roman"/>
                <a:sym typeface="Times New Roman"/>
              </a:rPr>
              <a:t>Implementation Images</a:t>
            </a:r>
            <a:endParaRPr sz="4000" b="1">
              <a:solidFill>
                <a:schemeClr val="lt1"/>
              </a:solidFill>
              <a:latin typeface="Times New Roman"/>
              <a:ea typeface="Times New Roman"/>
              <a:cs typeface="Times New Roman"/>
              <a:sym typeface="Times New Roman"/>
            </a:endParaRPr>
          </a:p>
        </p:txBody>
      </p:sp>
      <p:pic>
        <p:nvPicPr>
          <p:cNvPr id="226" name="Google Shape;226;p32"/>
          <p:cNvPicPr preferRelativeResize="0"/>
          <p:nvPr/>
        </p:nvPicPr>
        <p:blipFill>
          <a:blip r:embed="rId4">
            <a:alphaModFix/>
          </a:blip>
          <a:stretch>
            <a:fillRect/>
          </a:stretch>
        </p:blipFill>
        <p:spPr>
          <a:xfrm>
            <a:off x="1961422" y="2054200"/>
            <a:ext cx="8269157" cy="4651401"/>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33"/>
          <p:cNvPicPr preferRelativeResize="0"/>
          <p:nvPr/>
        </p:nvPicPr>
        <p:blipFill rotWithShape="1">
          <a:blip r:embed="rId3">
            <a:alphaModFix/>
          </a:blip>
          <a:srcRect b="82592"/>
          <a:stretch/>
        </p:blipFill>
        <p:spPr>
          <a:xfrm>
            <a:off x="0" y="0"/>
            <a:ext cx="12192001" cy="1193800"/>
          </a:xfrm>
          <a:prstGeom prst="rect">
            <a:avLst/>
          </a:prstGeom>
          <a:noFill/>
          <a:ln>
            <a:noFill/>
          </a:ln>
        </p:spPr>
      </p:pic>
      <p:sp>
        <p:nvSpPr>
          <p:cNvPr id="232" name="Google Shape;232;p33"/>
          <p:cNvSpPr txBox="1"/>
          <p:nvPr/>
        </p:nvSpPr>
        <p:spPr>
          <a:xfrm>
            <a:off x="-1" y="1193800"/>
            <a:ext cx="12192000" cy="708000"/>
          </a:xfrm>
          <a:prstGeom prst="rect">
            <a:avLst/>
          </a:prstGeom>
          <a:solidFill>
            <a:srgbClr val="212167"/>
          </a:solidFill>
          <a:ln>
            <a:noFill/>
          </a:ln>
          <a:effectLst>
            <a:outerShdw blurRad="57150" dist="19050" dir="5400000" algn="ctr" rotWithShape="0">
              <a:srgbClr val="000000">
                <a:alpha val="6078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b="1">
                <a:solidFill>
                  <a:schemeClr val="lt1"/>
                </a:solidFill>
                <a:latin typeface="Times New Roman"/>
                <a:ea typeface="Times New Roman"/>
                <a:cs typeface="Times New Roman"/>
                <a:sym typeface="Times New Roman"/>
              </a:rPr>
              <a:t>Implementation Images</a:t>
            </a:r>
            <a:endParaRPr sz="4000" b="1">
              <a:solidFill>
                <a:schemeClr val="lt1"/>
              </a:solidFill>
              <a:latin typeface="Times New Roman"/>
              <a:ea typeface="Times New Roman"/>
              <a:cs typeface="Times New Roman"/>
              <a:sym typeface="Times New Roman"/>
            </a:endParaRPr>
          </a:p>
        </p:txBody>
      </p:sp>
      <p:pic>
        <p:nvPicPr>
          <p:cNvPr id="233" name="Google Shape;233;p33"/>
          <p:cNvPicPr preferRelativeResize="0"/>
          <p:nvPr/>
        </p:nvPicPr>
        <p:blipFill>
          <a:blip r:embed="rId4">
            <a:alphaModFix/>
          </a:blip>
          <a:stretch>
            <a:fillRect/>
          </a:stretch>
        </p:blipFill>
        <p:spPr>
          <a:xfrm>
            <a:off x="1961422" y="2054200"/>
            <a:ext cx="8269157" cy="4651401"/>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34"/>
          <p:cNvPicPr preferRelativeResize="0"/>
          <p:nvPr/>
        </p:nvPicPr>
        <p:blipFill rotWithShape="1">
          <a:blip r:embed="rId3">
            <a:alphaModFix/>
          </a:blip>
          <a:srcRect b="82592"/>
          <a:stretch/>
        </p:blipFill>
        <p:spPr>
          <a:xfrm>
            <a:off x="0" y="0"/>
            <a:ext cx="12192001" cy="1193800"/>
          </a:xfrm>
          <a:prstGeom prst="rect">
            <a:avLst/>
          </a:prstGeom>
          <a:noFill/>
          <a:ln>
            <a:noFill/>
          </a:ln>
        </p:spPr>
      </p:pic>
      <p:sp>
        <p:nvSpPr>
          <p:cNvPr id="239" name="Google Shape;239;p34"/>
          <p:cNvSpPr txBox="1"/>
          <p:nvPr/>
        </p:nvSpPr>
        <p:spPr>
          <a:xfrm>
            <a:off x="-1" y="1193800"/>
            <a:ext cx="12192000" cy="708000"/>
          </a:xfrm>
          <a:prstGeom prst="rect">
            <a:avLst/>
          </a:prstGeom>
          <a:solidFill>
            <a:srgbClr val="212167"/>
          </a:solidFill>
          <a:ln>
            <a:noFill/>
          </a:ln>
          <a:effectLst>
            <a:outerShdw blurRad="57150" dist="19050" dir="5400000" algn="ctr" rotWithShape="0">
              <a:srgbClr val="000000">
                <a:alpha val="6078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b="1">
                <a:solidFill>
                  <a:schemeClr val="lt1"/>
                </a:solidFill>
                <a:latin typeface="Times New Roman"/>
                <a:ea typeface="Times New Roman"/>
                <a:cs typeface="Times New Roman"/>
                <a:sym typeface="Times New Roman"/>
              </a:rPr>
              <a:t>Implementation Images</a:t>
            </a:r>
            <a:endParaRPr sz="4000" b="1">
              <a:solidFill>
                <a:schemeClr val="lt1"/>
              </a:solidFill>
              <a:latin typeface="Times New Roman"/>
              <a:ea typeface="Times New Roman"/>
              <a:cs typeface="Times New Roman"/>
              <a:sym typeface="Times New Roman"/>
            </a:endParaRPr>
          </a:p>
        </p:txBody>
      </p:sp>
      <p:pic>
        <p:nvPicPr>
          <p:cNvPr id="240" name="Google Shape;240;p34"/>
          <p:cNvPicPr preferRelativeResize="0"/>
          <p:nvPr/>
        </p:nvPicPr>
        <p:blipFill>
          <a:blip r:embed="rId4">
            <a:alphaModFix/>
          </a:blip>
          <a:stretch>
            <a:fillRect/>
          </a:stretch>
        </p:blipFill>
        <p:spPr>
          <a:xfrm>
            <a:off x="1961422" y="2054200"/>
            <a:ext cx="8269157" cy="4651401"/>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35"/>
          <p:cNvPicPr preferRelativeResize="0"/>
          <p:nvPr/>
        </p:nvPicPr>
        <p:blipFill rotWithShape="1">
          <a:blip r:embed="rId3">
            <a:alphaModFix/>
          </a:blip>
          <a:srcRect b="82592"/>
          <a:stretch/>
        </p:blipFill>
        <p:spPr>
          <a:xfrm>
            <a:off x="0" y="0"/>
            <a:ext cx="12192001" cy="1193800"/>
          </a:xfrm>
          <a:prstGeom prst="rect">
            <a:avLst/>
          </a:prstGeom>
          <a:noFill/>
          <a:ln>
            <a:noFill/>
          </a:ln>
        </p:spPr>
      </p:pic>
      <p:sp>
        <p:nvSpPr>
          <p:cNvPr id="246" name="Google Shape;246;p35"/>
          <p:cNvSpPr txBox="1"/>
          <p:nvPr/>
        </p:nvSpPr>
        <p:spPr>
          <a:xfrm>
            <a:off x="-1" y="1193800"/>
            <a:ext cx="12192000" cy="708000"/>
          </a:xfrm>
          <a:prstGeom prst="rect">
            <a:avLst/>
          </a:prstGeom>
          <a:solidFill>
            <a:srgbClr val="212167"/>
          </a:solidFill>
          <a:ln>
            <a:noFill/>
          </a:ln>
          <a:effectLst>
            <a:outerShdw blurRad="57150" dist="19050" dir="5400000" algn="ctr" rotWithShape="0">
              <a:srgbClr val="000000">
                <a:alpha val="6078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b="1">
                <a:solidFill>
                  <a:schemeClr val="lt1"/>
                </a:solidFill>
                <a:latin typeface="Times New Roman"/>
                <a:ea typeface="Times New Roman"/>
                <a:cs typeface="Times New Roman"/>
                <a:sym typeface="Times New Roman"/>
              </a:rPr>
              <a:t>Implementation Images</a:t>
            </a:r>
            <a:endParaRPr sz="4000" b="1">
              <a:solidFill>
                <a:schemeClr val="lt1"/>
              </a:solidFill>
              <a:latin typeface="Times New Roman"/>
              <a:ea typeface="Times New Roman"/>
              <a:cs typeface="Times New Roman"/>
              <a:sym typeface="Times New Roman"/>
            </a:endParaRPr>
          </a:p>
        </p:txBody>
      </p:sp>
      <p:pic>
        <p:nvPicPr>
          <p:cNvPr id="247" name="Google Shape;247;p35"/>
          <p:cNvPicPr preferRelativeResize="0"/>
          <p:nvPr/>
        </p:nvPicPr>
        <p:blipFill>
          <a:blip r:embed="rId4">
            <a:alphaModFix/>
          </a:blip>
          <a:stretch>
            <a:fillRect/>
          </a:stretch>
        </p:blipFill>
        <p:spPr>
          <a:xfrm>
            <a:off x="1961422" y="2054200"/>
            <a:ext cx="8269157" cy="4651401"/>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36"/>
          <p:cNvPicPr preferRelativeResize="0"/>
          <p:nvPr/>
        </p:nvPicPr>
        <p:blipFill rotWithShape="1">
          <a:blip r:embed="rId3">
            <a:alphaModFix/>
          </a:blip>
          <a:srcRect b="82592"/>
          <a:stretch/>
        </p:blipFill>
        <p:spPr>
          <a:xfrm>
            <a:off x="0" y="0"/>
            <a:ext cx="12192001" cy="1193800"/>
          </a:xfrm>
          <a:prstGeom prst="rect">
            <a:avLst/>
          </a:prstGeom>
          <a:noFill/>
          <a:ln>
            <a:noFill/>
          </a:ln>
        </p:spPr>
      </p:pic>
      <p:sp>
        <p:nvSpPr>
          <p:cNvPr id="253" name="Google Shape;253;p36"/>
          <p:cNvSpPr txBox="1"/>
          <p:nvPr/>
        </p:nvSpPr>
        <p:spPr>
          <a:xfrm>
            <a:off x="-1" y="1193800"/>
            <a:ext cx="12192000" cy="708000"/>
          </a:xfrm>
          <a:prstGeom prst="rect">
            <a:avLst/>
          </a:prstGeom>
          <a:solidFill>
            <a:srgbClr val="212167"/>
          </a:solidFill>
          <a:ln>
            <a:noFill/>
          </a:ln>
          <a:effectLst>
            <a:outerShdw blurRad="57150" dist="19050" dir="5400000" algn="ctr" rotWithShape="0">
              <a:srgbClr val="000000">
                <a:alpha val="6078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b="1">
                <a:solidFill>
                  <a:schemeClr val="lt1"/>
                </a:solidFill>
                <a:latin typeface="Times New Roman"/>
                <a:ea typeface="Times New Roman"/>
                <a:cs typeface="Times New Roman"/>
                <a:sym typeface="Times New Roman"/>
              </a:rPr>
              <a:t>Implementation Images</a:t>
            </a:r>
            <a:endParaRPr sz="4000" b="1">
              <a:solidFill>
                <a:schemeClr val="lt1"/>
              </a:solidFill>
              <a:latin typeface="Times New Roman"/>
              <a:ea typeface="Times New Roman"/>
              <a:cs typeface="Times New Roman"/>
              <a:sym typeface="Times New Roman"/>
            </a:endParaRPr>
          </a:p>
        </p:txBody>
      </p:sp>
      <p:pic>
        <p:nvPicPr>
          <p:cNvPr id="254" name="Google Shape;254;p36"/>
          <p:cNvPicPr preferRelativeResize="0"/>
          <p:nvPr/>
        </p:nvPicPr>
        <p:blipFill>
          <a:blip r:embed="rId4">
            <a:alphaModFix/>
          </a:blip>
          <a:stretch>
            <a:fillRect/>
          </a:stretch>
        </p:blipFill>
        <p:spPr>
          <a:xfrm>
            <a:off x="1961422" y="2054200"/>
            <a:ext cx="8269157" cy="4651401"/>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37"/>
          <p:cNvPicPr preferRelativeResize="0"/>
          <p:nvPr/>
        </p:nvPicPr>
        <p:blipFill rotWithShape="1">
          <a:blip r:embed="rId3">
            <a:alphaModFix/>
          </a:blip>
          <a:srcRect b="82592"/>
          <a:stretch/>
        </p:blipFill>
        <p:spPr>
          <a:xfrm>
            <a:off x="0" y="0"/>
            <a:ext cx="12192001" cy="1193800"/>
          </a:xfrm>
          <a:prstGeom prst="rect">
            <a:avLst/>
          </a:prstGeom>
          <a:noFill/>
          <a:ln>
            <a:noFill/>
          </a:ln>
        </p:spPr>
      </p:pic>
      <p:sp>
        <p:nvSpPr>
          <p:cNvPr id="260" name="Google Shape;260;p37"/>
          <p:cNvSpPr txBox="1"/>
          <p:nvPr/>
        </p:nvSpPr>
        <p:spPr>
          <a:xfrm>
            <a:off x="-1" y="1193800"/>
            <a:ext cx="12192000" cy="708000"/>
          </a:xfrm>
          <a:prstGeom prst="rect">
            <a:avLst/>
          </a:prstGeom>
          <a:solidFill>
            <a:srgbClr val="212167"/>
          </a:solidFill>
          <a:ln>
            <a:noFill/>
          </a:ln>
          <a:effectLst>
            <a:outerShdw blurRad="57150" dist="19050" dir="5400000" algn="ctr" rotWithShape="0">
              <a:srgbClr val="000000">
                <a:alpha val="6078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b="1">
                <a:solidFill>
                  <a:schemeClr val="lt1"/>
                </a:solidFill>
                <a:latin typeface="Times New Roman"/>
                <a:ea typeface="Times New Roman"/>
                <a:cs typeface="Times New Roman"/>
                <a:sym typeface="Times New Roman"/>
              </a:rPr>
              <a:t>Implementation Images</a:t>
            </a:r>
            <a:endParaRPr sz="4000" b="1">
              <a:solidFill>
                <a:schemeClr val="lt1"/>
              </a:solidFill>
              <a:latin typeface="Times New Roman"/>
              <a:ea typeface="Times New Roman"/>
              <a:cs typeface="Times New Roman"/>
              <a:sym typeface="Times New Roman"/>
            </a:endParaRPr>
          </a:p>
        </p:txBody>
      </p:sp>
      <p:pic>
        <p:nvPicPr>
          <p:cNvPr id="261" name="Google Shape;261;p37"/>
          <p:cNvPicPr preferRelativeResize="0"/>
          <p:nvPr/>
        </p:nvPicPr>
        <p:blipFill>
          <a:blip r:embed="rId4">
            <a:alphaModFix/>
          </a:blip>
          <a:stretch>
            <a:fillRect/>
          </a:stretch>
        </p:blipFill>
        <p:spPr>
          <a:xfrm>
            <a:off x="1961422" y="2054200"/>
            <a:ext cx="8269157" cy="4651401"/>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8"/>
          <p:cNvPicPr preferRelativeResize="0"/>
          <p:nvPr/>
        </p:nvPicPr>
        <p:blipFill rotWithShape="1">
          <a:blip r:embed="rId3">
            <a:alphaModFix/>
          </a:blip>
          <a:srcRect b="82592"/>
          <a:stretch/>
        </p:blipFill>
        <p:spPr>
          <a:xfrm>
            <a:off x="0" y="0"/>
            <a:ext cx="12192001" cy="1193800"/>
          </a:xfrm>
          <a:prstGeom prst="rect">
            <a:avLst/>
          </a:prstGeom>
          <a:noFill/>
          <a:ln>
            <a:noFill/>
          </a:ln>
        </p:spPr>
      </p:pic>
      <p:sp>
        <p:nvSpPr>
          <p:cNvPr id="267" name="Google Shape;267;p38"/>
          <p:cNvSpPr txBox="1"/>
          <p:nvPr/>
        </p:nvSpPr>
        <p:spPr>
          <a:xfrm>
            <a:off x="-1" y="1193800"/>
            <a:ext cx="12192000" cy="708000"/>
          </a:xfrm>
          <a:prstGeom prst="rect">
            <a:avLst/>
          </a:prstGeom>
          <a:solidFill>
            <a:srgbClr val="212167"/>
          </a:solidFill>
          <a:ln>
            <a:noFill/>
          </a:ln>
          <a:effectLst>
            <a:outerShdw blurRad="57150" dist="19050" dir="5400000" algn="ctr" rotWithShape="0">
              <a:srgbClr val="000000">
                <a:alpha val="6078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b="1">
                <a:solidFill>
                  <a:schemeClr val="lt1"/>
                </a:solidFill>
                <a:latin typeface="Times New Roman"/>
                <a:ea typeface="Times New Roman"/>
                <a:cs typeface="Times New Roman"/>
                <a:sym typeface="Times New Roman"/>
              </a:rPr>
              <a:t>Implementation Images</a:t>
            </a:r>
            <a:endParaRPr sz="4000" b="1">
              <a:solidFill>
                <a:schemeClr val="lt1"/>
              </a:solidFill>
              <a:latin typeface="Times New Roman"/>
              <a:ea typeface="Times New Roman"/>
              <a:cs typeface="Times New Roman"/>
              <a:sym typeface="Times New Roman"/>
            </a:endParaRPr>
          </a:p>
        </p:txBody>
      </p:sp>
      <p:pic>
        <p:nvPicPr>
          <p:cNvPr id="268" name="Google Shape;268;p38"/>
          <p:cNvPicPr preferRelativeResize="0"/>
          <p:nvPr/>
        </p:nvPicPr>
        <p:blipFill>
          <a:blip r:embed="rId4">
            <a:alphaModFix/>
          </a:blip>
          <a:stretch>
            <a:fillRect/>
          </a:stretch>
        </p:blipFill>
        <p:spPr>
          <a:xfrm>
            <a:off x="1961422" y="2054200"/>
            <a:ext cx="8269157" cy="4651401"/>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39"/>
          <p:cNvPicPr preferRelativeResize="0"/>
          <p:nvPr/>
        </p:nvPicPr>
        <p:blipFill rotWithShape="1">
          <a:blip r:embed="rId3">
            <a:alphaModFix/>
          </a:blip>
          <a:srcRect b="82592"/>
          <a:stretch/>
        </p:blipFill>
        <p:spPr>
          <a:xfrm>
            <a:off x="0" y="0"/>
            <a:ext cx="12192001" cy="1193800"/>
          </a:xfrm>
          <a:prstGeom prst="rect">
            <a:avLst/>
          </a:prstGeom>
          <a:noFill/>
          <a:ln>
            <a:noFill/>
          </a:ln>
        </p:spPr>
      </p:pic>
      <p:sp>
        <p:nvSpPr>
          <p:cNvPr id="274" name="Google Shape;274;p39"/>
          <p:cNvSpPr txBox="1"/>
          <p:nvPr/>
        </p:nvSpPr>
        <p:spPr>
          <a:xfrm>
            <a:off x="-1" y="1193800"/>
            <a:ext cx="12192000" cy="708000"/>
          </a:xfrm>
          <a:prstGeom prst="rect">
            <a:avLst/>
          </a:prstGeom>
          <a:solidFill>
            <a:srgbClr val="212167"/>
          </a:solidFill>
          <a:ln>
            <a:noFill/>
          </a:ln>
          <a:effectLst>
            <a:outerShdw blurRad="57150" dist="19050" dir="5400000" algn="ctr" rotWithShape="0">
              <a:srgbClr val="000000">
                <a:alpha val="6078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b="1">
                <a:solidFill>
                  <a:schemeClr val="lt1"/>
                </a:solidFill>
                <a:latin typeface="Times New Roman"/>
                <a:ea typeface="Times New Roman"/>
                <a:cs typeface="Times New Roman"/>
                <a:sym typeface="Times New Roman"/>
              </a:rPr>
              <a:t>Implementation Images</a:t>
            </a:r>
            <a:endParaRPr sz="4000" b="1">
              <a:solidFill>
                <a:schemeClr val="lt1"/>
              </a:solidFill>
              <a:latin typeface="Times New Roman"/>
              <a:ea typeface="Times New Roman"/>
              <a:cs typeface="Times New Roman"/>
              <a:sym typeface="Times New Roman"/>
            </a:endParaRPr>
          </a:p>
        </p:txBody>
      </p:sp>
      <p:pic>
        <p:nvPicPr>
          <p:cNvPr id="275" name="Google Shape;275;p39"/>
          <p:cNvPicPr preferRelativeResize="0"/>
          <p:nvPr/>
        </p:nvPicPr>
        <p:blipFill>
          <a:blip r:embed="rId4">
            <a:alphaModFix/>
          </a:blip>
          <a:stretch>
            <a:fillRect/>
          </a:stretch>
        </p:blipFill>
        <p:spPr>
          <a:xfrm>
            <a:off x="1961422" y="2054200"/>
            <a:ext cx="8269157" cy="4651401"/>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40"/>
          <p:cNvPicPr preferRelativeResize="0"/>
          <p:nvPr/>
        </p:nvPicPr>
        <p:blipFill rotWithShape="1">
          <a:blip r:embed="rId3">
            <a:alphaModFix/>
          </a:blip>
          <a:srcRect b="82593"/>
          <a:stretch/>
        </p:blipFill>
        <p:spPr>
          <a:xfrm>
            <a:off x="0" y="0"/>
            <a:ext cx="12192000" cy="1193800"/>
          </a:xfrm>
          <a:prstGeom prst="rect">
            <a:avLst/>
          </a:prstGeom>
          <a:noFill/>
          <a:ln>
            <a:noFill/>
          </a:ln>
        </p:spPr>
      </p:pic>
      <p:sp>
        <p:nvSpPr>
          <p:cNvPr id="281" name="Google Shape;281;p40"/>
          <p:cNvSpPr txBox="1"/>
          <p:nvPr/>
        </p:nvSpPr>
        <p:spPr>
          <a:xfrm>
            <a:off x="-1" y="1193800"/>
            <a:ext cx="12192000" cy="708000"/>
          </a:xfrm>
          <a:prstGeom prst="rect">
            <a:avLst/>
          </a:prstGeom>
          <a:solidFill>
            <a:srgbClr val="212167"/>
          </a:solidFill>
          <a:ln>
            <a:noFill/>
          </a:ln>
          <a:effectLst>
            <a:outerShdw blurRad="57150" dist="19050" dir="5400000" algn="ctr" rotWithShape="0">
              <a:srgbClr val="000000">
                <a:alpha val="60784"/>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b="1">
                <a:solidFill>
                  <a:schemeClr val="lt1"/>
                </a:solidFill>
                <a:latin typeface="Times New Roman"/>
                <a:ea typeface="Times New Roman"/>
                <a:cs typeface="Times New Roman"/>
                <a:sym typeface="Times New Roman"/>
              </a:rPr>
              <a:t>References</a:t>
            </a:r>
            <a:endParaRPr sz="4000" b="1">
              <a:solidFill>
                <a:schemeClr val="lt1"/>
              </a:solidFill>
              <a:latin typeface="Times New Roman"/>
              <a:ea typeface="Times New Roman"/>
              <a:cs typeface="Times New Roman"/>
              <a:sym typeface="Times New Roman"/>
            </a:endParaRPr>
          </a:p>
        </p:txBody>
      </p:sp>
      <p:sp>
        <p:nvSpPr>
          <p:cNvPr id="282" name="Google Shape;282;p40"/>
          <p:cNvSpPr txBox="1"/>
          <p:nvPr/>
        </p:nvSpPr>
        <p:spPr>
          <a:xfrm>
            <a:off x="386992" y="2023549"/>
            <a:ext cx="11588700" cy="4830000"/>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IN" sz="1800">
                <a:solidFill>
                  <a:schemeClr val="dk1"/>
                </a:solidFill>
                <a:latin typeface="Times New Roman"/>
                <a:ea typeface="Times New Roman"/>
                <a:cs typeface="Times New Roman"/>
                <a:sym typeface="Times New Roman"/>
              </a:rPr>
              <a:t>[1] Rohizah Abd Rahman, Khairuddin Omar, Shahrul Azman Mohd Noah, Mohd Shahrul Nizam Mohd Danuri, and Mohammed Ali Al-Garadi. Application of machine learning methods in mental health detection: a</a:t>
            </a:r>
            <a:r>
              <a:rPr lang="en-IN"/>
              <a:t> </a:t>
            </a:r>
            <a:r>
              <a:rPr lang="en-IN" sz="1800">
                <a:solidFill>
                  <a:schemeClr val="dk1"/>
                </a:solidFill>
                <a:latin typeface="Times New Roman"/>
                <a:ea typeface="Times New Roman"/>
                <a:cs typeface="Times New Roman"/>
                <a:sym typeface="Times New Roman"/>
              </a:rPr>
              <a:t>systematic review. Ieee Access, 8:183952–183964, 2020.</a:t>
            </a:r>
            <a:endParaRPr sz="1800">
              <a:solidFill>
                <a:schemeClr val="dk1"/>
              </a:solidFill>
              <a:latin typeface="Times New Roman"/>
              <a:ea typeface="Times New Roman"/>
              <a:cs typeface="Times New Roman"/>
              <a:sym typeface="Times New Roman"/>
            </a:endParaRPr>
          </a:p>
          <a:p>
            <a:pPr marL="0" marR="0" lvl="0" indent="0" algn="just" rtl="0">
              <a:lnSpc>
                <a:spcPct val="115000"/>
              </a:lnSpc>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lnSpc>
                <a:spcPct val="115000"/>
              </a:lnSpc>
              <a:spcBef>
                <a:spcPts val="0"/>
              </a:spcBef>
              <a:spcAft>
                <a:spcPts val="0"/>
              </a:spcAft>
              <a:buNone/>
            </a:pPr>
            <a:r>
              <a:rPr lang="en-IN" sz="1800">
                <a:solidFill>
                  <a:schemeClr val="dk1"/>
                </a:solidFill>
                <a:latin typeface="Times New Roman"/>
                <a:ea typeface="Times New Roman"/>
                <a:cs typeface="Times New Roman"/>
                <a:sym typeface="Times New Roman"/>
              </a:rPr>
              <a:t>[2] Dennis Becker. E-mental health: Contributions, challenges, and research opportunities from a computer science perspective. In Encyclopedia of E-Health and Telemedicine, pages 928–936. IGI Global, 2016.</a:t>
            </a:r>
            <a:endParaRPr/>
          </a:p>
          <a:p>
            <a:pPr marL="0" marR="0" lvl="0" indent="0" algn="just" rtl="0">
              <a:lnSpc>
                <a:spcPct val="115000"/>
              </a:lnSpc>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lnSpc>
                <a:spcPct val="115000"/>
              </a:lnSpc>
              <a:spcBef>
                <a:spcPts val="0"/>
              </a:spcBef>
              <a:spcAft>
                <a:spcPts val="0"/>
              </a:spcAft>
              <a:buNone/>
            </a:pPr>
            <a:r>
              <a:rPr lang="en-IN" sz="1800">
                <a:solidFill>
                  <a:schemeClr val="dk1"/>
                </a:solidFill>
                <a:latin typeface="Times New Roman"/>
                <a:ea typeface="Times New Roman"/>
                <a:cs typeface="Times New Roman"/>
                <a:sym typeface="Times New Roman"/>
              </a:rPr>
              <a:t>[3] Christopher Burr, Jessica Morley, Mariarosaria Taddeo, and Luciano Floridi. Digital psychiatry: Risks and opportunities for public health and wellbeing. IEEE Transactions on Technology and Society, 1(1):21– 33, 2020.</a:t>
            </a:r>
            <a:endParaRPr/>
          </a:p>
          <a:p>
            <a:pPr marL="0" marR="0" lvl="0" indent="0" algn="just" rtl="0">
              <a:lnSpc>
                <a:spcPct val="115000"/>
              </a:lnSpc>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lnSpc>
                <a:spcPct val="115000"/>
              </a:lnSpc>
              <a:spcBef>
                <a:spcPts val="0"/>
              </a:spcBef>
              <a:spcAft>
                <a:spcPts val="0"/>
              </a:spcAft>
              <a:buNone/>
            </a:pPr>
            <a:r>
              <a:rPr lang="en-IN" sz="1800">
                <a:solidFill>
                  <a:schemeClr val="dk1"/>
                </a:solidFill>
                <a:latin typeface="Times New Roman"/>
                <a:ea typeface="Times New Roman"/>
                <a:cs typeface="Times New Roman"/>
                <a:sym typeface="Times New Roman"/>
              </a:rPr>
              <a:t>[4] Yan Ding, Xuemei Chen, Qiming Fu, and Shan Zhong. A depression recognition method for college students using deep integrated support vector algorithm. IEEE access, 8:75616–75629, 2020.</a:t>
            </a:r>
            <a:endParaRPr/>
          </a:p>
          <a:p>
            <a:pPr marL="0" marR="0" lvl="0" indent="0" algn="just" rtl="0">
              <a:lnSpc>
                <a:spcPct val="115000"/>
              </a:lnSpc>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lnSpc>
                <a:spcPct val="115000"/>
              </a:lnSpc>
              <a:spcBef>
                <a:spcPts val="0"/>
              </a:spcBef>
              <a:spcAft>
                <a:spcPts val="0"/>
              </a:spcAft>
              <a:buNone/>
            </a:pPr>
            <a:r>
              <a:rPr lang="en-IN" sz="1800">
                <a:solidFill>
                  <a:schemeClr val="dk1"/>
                </a:solidFill>
                <a:latin typeface="Times New Roman"/>
                <a:ea typeface="Times New Roman"/>
                <a:cs typeface="Times New Roman"/>
                <a:sym typeface="Times New Roman"/>
              </a:rPr>
              <a:t>[5] Jing Han, Zixing Zhang, Cecilia Mascolo, Elisabeth Andre, Jianhua Tao, Ziping Zhao, and Bjorn W Schuller. Deep learning for mobile  ̈ mental health: Challenges and recent advances. IEEE Signal Processing Magazine, 38(6):96–105, 2021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5"/>
          <p:cNvPicPr preferRelativeResize="0"/>
          <p:nvPr/>
        </p:nvPicPr>
        <p:blipFill rotWithShape="1">
          <a:blip r:embed="rId3">
            <a:alphaModFix/>
          </a:blip>
          <a:srcRect b="82593"/>
          <a:stretch/>
        </p:blipFill>
        <p:spPr>
          <a:xfrm>
            <a:off x="0" y="0"/>
            <a:ext cx="12192000" cy="1193800"/>
          </a:xfrm>
          <a:prstGeom prst="rect">
            <a:avLst/>
          </a:prstGeom>
          <a:noFill/>
          <a:ln>
            <a:noFill/>
          </a:ln>
        </p:spPr>
      </p:pic>
      <p:sp>
        <p:nvSpPr>
          <p:cNvPr id="103" name="Google Shape;103;p15"/>
          <p:cNvSpPr txBox="1"/>
          <p:nvPr/>
        </p:nvSpPr>
        <p:spPr>
          <a:xfrm>
            <a:off x="-1" y="1193800"/>
            <a:ext cx="12191999" cy="707846"/>
          </a:xfrm>
          <a:prstGeom prst="rect">
            <a:avLst/>
          </a:prstGeom>
          <a:solidFill>
            <a:srgbClr val="212167"/>
          </a:solidFill>
          <a:ln>
            <a:noFill/>
          </a:ln>
          <a:effectLst>
            <a:outerShdw blurRad="57150" dist="19050" dir="5400000" algn="ctr" rotWithShape="0">
              <a:srgbClr val="000000">
                <a:alpha val="60784"/>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b="1" i="0" u="none" strike="noStrike" cap="none">
                <a:solidFill>
                  <a:schemeClr val="lt1"/>
                </a:solidFill>
                <a:latin typeface="Times New Roman"/>
                <a:ea typeface="Times New Roman"/>
                <a:cs typeface="Times New Roman"/>
                <a:sym typeface="Times New Roman"/>
              </a:rPr>
              <a:t>Introduction</a:t>
            </a:r>
            <a:endParaRPr/>
          </a:p>
        </p:txBody>
      </p:sp>
      <p:sp>
        <p:nvSpPr>
          <p:cNvPr id="104" name="Google Shape;104;p15"/>
          <p:cNvSpPr txBox="1"/>
          <p:nvPr/>
        </p:nvSpPr>
        <p:spPr>
          <a:xfrm>
            <a:off x="978150" y="2604640"/>
            <a:ext cx="10510800" cy="3540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3200" b="0" i="0" u="none" strike="noStrike" cap="none">
                <a:solidFill>
                  <a:schemeClr val="dk1"/>
                </a:solidFill>
                <a:latin typeface="Times New Roman"/>
                <a:ea typeface="Times New Roman"/>
                <a:cs typeface="Times New Roman"/>
                <a:sym typeface="Times New Roman"/>
              </a:rPr>
              <a:t>         College student</a:t>
            </a:r>
            <a:r>
              <a:rPr lang="en-IN" sz="3200">
                <a:solidFill>
                  <a:schemeClr val="dk1"/>
                </a:solidFill>
                <a:latin typeface="Times New Roman"/>
                <a:ea typeface="Times New Roman"/>
                <a:cs typeface="Times New Roman"/>
                <a:sym typeface="Times New Roman"/>
              </a:rPr>
              <a:t>’</a:t>
            </a:r>
            <a:r>
              <a:rPr lang="en-IN" sz="3200" b="0" i="0" u="none" strike="noStrike" cap="none">
                <a:solidFill>
                  <a:schemeClr val="dk1"/>
                </a:solidFill>
                <a:latin typeface="Times New Roman"/>
                <a:ea typeface="Times New Roman"/>
                <a:cs typeface="Times New Roman"/>
                <a:sym typeface="Times New Roman"/>
              </a:rPr>
              <a:t>s </a:t>
            </a:r>
            <a:r>
              <a:rPr lang="en-IN" sz="3200">
                <a:solidFill>
                  <a:schemeClr val="dk1"/>
                </a:solidFill>
                <a:latin typeface="Times New Roman"/>
                <a:ea typeface="Times New Roman"/>
                <a:cs typeface="Times New Roman"/>
                <a:sym typeface="Times New Roman"/>
              </a:rPr>
              <a:t>M</a:t>
            </a:r>
            <a:r>
              <a:rPr lang="en-IN" sz="3200" b="0" i="0" u="none" strike="noStrike" cap="none">
                <a:solidFill>
                  <a:schemeClr val="dk1"/>
                </a:solidFill>
                <a:latin typeface="Times New Roman"/>
                <a:ea typeface="Times New Roman"/>
                <a:cs typeface="Times New Roman"/>
                <a:sym typeface="Times New Roman"/>
              </a:rPr>
              <a:t>ental </a:t>
            </a:r>
            <a:r>
              <a:rPr lang="en-IN" sz="3200">
                <a:solidFill>
                  <a:schemeClr val="dk1"/>
                </a:solidFill>
                <a:latin typeface="Times New Roman"/>
                <a:ea typeface="Times New Roman"/>
                <a:cs typeface="Times New Roman"/>
                <a:sym typeface="Times New Roman"/>
              </a:rPr>
              <a:t>H</a:t>
            </a:r>
            <a:r>
              <a:rPr lang="en-IN" sz="3200" b="0" i="0" u="none" strike="noStrike" cap="none">
                <a:solidFill>
                  <a:schemeClr val="dk1"/>
                </a:solidFill>
                <a:latin typeface="Times New Roman"/>
                <a:ea typeface="Times New Roman"/>
                <a:cs typeface="Times New Roman"/>
                <a:sym typeface="Times New Roman"/>
              </a:rPr>
              <a:t>ealth is crucial for self-discovery, education, and personal growth, requiring empathy and understanding. </a:t>
            </a:r>
            <a:r>
              <a:rPr lang="en-IN" sz="3200">
                <a:solidFill>
                  <a:schemeClr val="dk1"/>
                </a:solidFill>
                <a:latin typeface="Times New Roman"/>
                <a:ea typeface="Times New Roman"/>
                <a:cs typeface="Times New Roman"/>
                <a:sym typeface="Times New Roman"/>
              </a:rPr>
              <a:t>There are various reasons due to which we are Developing this, reasons are as follows:</a:t>
            </a:r>
            <a:endParaRPr sz="3200">
              <a:solidFill>
                <a:schemeClr val="dk1"/>
              </a:solidFill>
              <a:latin typeface="Times New Roman"/>
              <a:ea typeface="Times New Roman"/>
              <a:cs typeface="Times New Roman"/>
              <a:sym typeface="Times New Roman"/>
            </a:endParaRPr>
          </a:p>
          <a:p>
            <a:pPr marL="457200" marR="0" lvl="0" indent="-431800" algn="just" rtl="0">
              <a:spcBef>
                <a:spcPts val="0"/>
              </a:spcBef>
              <a:spcAft>
                <a:spcPts val="0"/>
              </a:spcAft>
              <a:buClr>
                <a:schemeClr val="dk1"/>
              </a:buClr>
              <a:buSzPts val="3200"/>
              <a:buFont typeface="Times New Roman"/>
              <a:buAutoNum type="arabicPeriod"/>
            </a:pPr>
            <a:r>
              <a:rPr lang="en-IN" sz="3200">
                <a:solidFill>
                  <a:schemeClr val="dk1"/>
                </a:solidFill>
                <a:latin typeface="Times New Roman"/>
                <a:ea typeface="Times New Roman"/>
                <a:cs typeface="Times New Roman"/>
                <a:sym typeface="Times New Roman"/>
              </a:rPr>
              <a:t>Student usually try to avoid visiting counsellor.</a:t>
            </a:r>
            <a:endParaRPr sz="3200">
              <a:solidFill>
                <a:schemeClr val="dk1"/>
              </a:solidFill>
              <a:latin typeface="Times New Roman"/>
              <a:ea typeface="Times New Roman"/>
              <a:cs typeface="Times New Roman"/>
              <a:sym typeface="Times New Roman"/>
            </a:endParaRPr>
          </a:p>
          <a:p>
            <a:pPr marL="457200" marR="0" lvl="0" indent="-431800" algn="just" rtl="0">
              <a:spcBef>
                <a:spcPts val="0"/>
              </a:spcBef>
              <a:spcAft>
                <a:spcPts val="0"/>
              </a:spcAft>
              <a:buClr>
                <a:schemeClr val="dk1"/>
              </a:buClr>
              <a:buSzPts val="3200"/>
              <a:buFont typeface="Times New Roman"/>
              <a:buAutoNum type="arabicPeriod"/>
            </a:pPr>
            <a:r>
              <a:rPr lang="en-IN" sz="3200">
                <a:solidFill>
                  <a:schemeClr val="dk1"/>
                </a:solidFill>
                <a:latin typeface="Times New Roman"/>
                <a:ea typeface="Times New Roman"/>
                <a:cs typeface="Times New Roman"/>
                <a:sym typeface="Times New Roman"/>
              </a:rPr>
              <a:t>Lately scheduled Appointments.</a:t>
            </a:r>
            <a:endParaRPr sz="3200">
              <a:solidFill>
                <a:schemeClr val="dk1"/>
              </a:solidFill>
              <a:latin typeface="Times New Roman"/>
              <a:ea typeface="Times New Roman"/>
              <a:cs typeface="Times New Roman"/>
              <a:sym typeface="Times New Roman"/>
            </a:endParaRPr>
          </a:p>
          <a:p>
            <a:pPr marL="457200" marR="0" lvl="0" indent="-431800" algn="just" rtl="0">
              <a:spcBef>
                <a:spcPts val="0"/>
              </a:spcBef>
              <a:spcAft>
                <a:spcPts val="0"/>
              </a:spcAft>
              <a:buClr>
                <a:schemeClr val="dk1"/>
              </a:buClr>
              <a:buSzPts val="3200"/>
              <a:buFont typeface="Times New Roman"/>
              <a:buAutoNum type="arabicPeriod"/>
            </a:pPr>
            <a:r>
              <a:rPr lang="en-IN" sz="3200">
                <a:solidFill>
                  <a:schemeClr val="dk1"/>
                </a:solidFill>
                <a:latin typeface="Times New Roman"/>
                <a:ea typeface="Times New Roman"/>
                <a:cs typeface="Times New Roman"/>
                <a:sym typeface="Times New Roman"/>
              </a:rPr>
              <a:t>Lack of Privacy </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41"/>
          <p:cNvPicPr preferRelativeResize="0"/>
          <p:nvPr/>
        </p:nvPicPr>
        <p:blipFill rotWithShape="1">
          <a:blip r:embed="rId3">
            <a:alphaModFix/>
          </a:blip>
          <a:srcRect b="82592"/>
          <a:stretch/>
        </p:blipFill>
        <p:spPr>
          <a:xfrm>
            <a:off x="0" y="0"/>
            <a:ext cx="12192001" cy="1193800"/>
          </a:xfrm>
          <a:prstGeom prst="rect">
            <a:avLst/>
          </a:prstGeom>
          <a:noFill/>
          <a:ln>
            <a:noFill/>
          </a:ln>
        </p:spPr>
      </p:pic>
      <p:sp>
        <p:nvSpPr>
          <p:cNvPr id="288" name="Google Shape;288;p41"/>
          <p:cNvSpPr txBox="1"/>
          <p:nvPr/>
        </p:nvSpPr>
        <p:spPr>
          <a:xfrm>
            <a:off x="301650" y="1457475"/>
            <a:ext cx="11588700" cy="37326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0"/>
              </a:spcBef>
              <a:spcAft>
                <a:spcPts val="0"/>
              </a:spcAft>
              <a:buSzPts val="1100"/>
              <a:buNone/>
            </a:pPr>
            <a:endParaRPr sz="3000" b="1">
              <a:solidFill>
                <a:schemeClr val="dk1"/>
              </a:solidFill>
              <a:latin typeface="Times New Roman"/>
              <a:ea typeface="Times New Roman"/>
              <a:cs typeface="Times New Roman"/>
              <a:sym typeface="Times New Roman"/>
            </a:endParaRPr>
          </a:p>
          <a:p>
            <a:pPr marL="0" lvl="0" indent="0" algn="ctr" rtl="0">
              <a:lnSpc>
                <a:spcPct val="115000"/>
              </a:lnSpc>
              <a:spcBef>
                <a:spcPts val="0"/>
              </a:spcBef>
              <a:spcAft>
                <a:spcPts val="0"/>
              </a:spcAft>
              <a:buSzPts val="1100"/>
              <a:buNone/>
            </a:pPr>
            <a:endParaRPr sz="3000" b="1">
              <a:solidFill>
                <a:schemeClr val="dk1"/>
              </a:solidFill>
              <a:latin typeface="Times New Roman"/>
              <a:ea typeface="Times New Roman"/>
              <a:cs typeface="Times New Roman"/>
              <a:sym typeface="Times New Roman"/>
            </a:endParaRPr>
          </a:p>
          <a:p>
            <a:pPr marL="0" lvl="0" indent="0" algn="ctr" rtl="0">
              <a:lnSpc>
                <a:spcPct val="115000"/>
              </a:lnSpc>
              <a:spcBef>
                <a:spcPts val="0"/>
              </a:spcBef>
              <a:spcAft>
                <a:spcPts val="0"/>
              </a:spcAft>
              <a:buClr>
                <a:schemeClr val="dk1"/>
              </a:buClr>
              <a:buSzPts val="1100"/>
              <a:buFont typeface="Arial"/>
              <a:buNone/>
            </a:pPr>
            <a:r>
              <a:rPr lang="en-IN" sz="5000" b="1">
                <a:solidFill>
                  <a:schemeClr val="dk1"/>
                </a:solidFill>
                <a:latin typeface="Times New Roman"/>
                <a:ea typeface="Times New Roman"/>
                <a:cs typeface="Times New Roman"/>
                <a:sym typeface="Times New Roman"/>
              </a:rPr>
              <a:t>Thank You!!!!!!</a:t>
            </a:r>
            <a:endParaRPr sz="5000" b="1">
              <a:solidFill>
                <a:schemeClr val="dk1"/>
              </a:solidFill>
              <a:latin typeface="Times New Roman"/>
              <a:ea typeface="Times New Roman"/>
              <a:cs typeface="Times New Roman"/>
              <a:sym typeface="Times New Roman"/>
            </a:endParaRPr>
          </a:p>
          <a:p>
            <a:pPr marL="0" lvl="0" indent="0" algn="ctr" rtl="0">
              <a:lnSpc>
                <a:spcPct val="115000"/>
              </a:lnSpc>
              <a:spcBef>
                <a:spcPts val="0"/>
              </a:spcBef>
              <a:spcAft>
                <a:spcPts val="0"/>
              </a:spcAft>
              <a:buClr>
                <a:schemeClr val="dk1"/>
              </a:buClr>
              <a:buSzPts val="1100"/>
              <a:buFont typeface="Arial"/>
              <a:buNone/>
            </a:pPr>
            <a:endParaRPr sz="4000" b="1">
              <a:solidFill>
                <a:schemeClr val="dk1"/>
              </a:solidFill>
              <a:latin typeface="Times New Roman"/>
              <a:ea typeface="Times New Roman"/>
              <a:cs typeface="Times New Roman"/>
              <a:sym typeface="Times New Roman"/>
            </a:endParaRPr>
          </a:p>
          <a:p>
            <a:pPr marL="0" lvl="0" indent="0" algn="ctr" rtl="0">
              <a:lnSpc>
                <a:spcPct val="115000"/>
              </a:lnSpc>
              <a:spcBef>
                <a:spcPts val="0"/>
              </a:spcBef>
              <a:spcAft>
                <a:spcPts val="0"/>
              </a:spcAft>
              <a:buClr>
                <a:schemeClr val="dk1"/>
              </a:buClr>
              <a:buSzPts val="1100"/>
              <a:buFont typeface="Arial"/>
              <a:buNone/>
            </a:pPr>
            <a:r>
              <a:rPr lang="en-IN" sz="4000">
                <a:solidFill>
                  <a:schemeClr val="dk1"/>
                </a:solidFill>
                <a:latin typeface="Times New Roman"/>
                <a:ea typeface="Times New Roman"/>
                <a:cs typeface="Times New Roman"/>
                <a:sym typeface="Times New Roman"/>
              </a:rPr>
              <a:t>Any questions or suggestions?</a:t>
            </a:r>
            <a:endParaRPr sz="4000">
              <a:solidFill>
                <a:schemeClr val="dk1"/>
              </a:solidFill>
              <a:latin typeface="Times New Roman"/>
              <a:ea typeface="Times New Roman"/>
              <a:cs typeface="Times New Roman"/>
              <a:sym typeface="Times New Roman"/>
            </a:endParaRPr>
          </a:p>
          <a:p>
            <a:pPr marL="0" marR="0" lvl="0" indent="0" algn="just" rtl="0">
              <a:lnSpc>
                <a:spcPct val="115000"/>
              </a:lnSpc>
              <a:spcBef>
                <a:spcPts val="0"/>
              </a:spcBef>
              <a:spcAft>
                <a:spcPts val="0"/>
              </a:spcAft>
              <a:buNone/>
            </a:pP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6"/>
          <p:cNvPicPr preferRelativeResize="0"/>
          <p:nvPr/>
        </p:nvPicPr>
        <p:blipFill rotWithShape="1">
          <a:blip r:embed="rId3">
            <a:alphaModFix/>
          </a:blip>
          <a:srcRect b="82593"/>
          <a:stretch/>
        </p:blipFill>
        <p:spPr>
          <a:xfrm>
            <a:off x="0" y="0"/>
            <a:ext cx="12192000" cy="1193800"/>
          </a:xfrm>
          <a:prstGeom prst="rect">
            <a:avLst/>
          </a:prstGeom>
          <a:noFill/>
          <a:ln>
            <a:noFill/>
          </a:ln>
        </p:spPr>
      </p:pic>
      <p:sp>
        <p:nvSpPr>
          <p:cNvPr id="110" name="Google Shape;110;p16"/>
          <p:cNvSpPr txBox="1"/>
          <p:nvPr/>
        </p:nvSpPr>
        <p:spPr>
          <a:xfrm>
            <a:off x="-1" y="1193800"/>
            <a:ext cx="12191999" cy="707846"/>
          </a:xfrm>
          <a:prstGeom prst="rect">
            <a:avLst/>
          </a:prstGeom>
          <a:solidFill>
            <a:srgbClr val="212167"/>
          </a:solidFill>
          <a:ln>
            <a:noFill/>
          </a:ln>
          <a:effectLst>
            <a:outerShdw blurRad="57150" dist="19050" dir="5400000" algn="ctr" rotWithShape="0">
              <a:srgbClr val="000000">
                <a:alpha val="60784"/>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b="1" i="0" u="none" strike="noStrike" cap="none">
                <a:solidFill>
                  <a:schemeClr val="lt1"/>
                </a:solidFill>
                <a:latin typeface="Times New Roman"/>
                <a:ea typeface="Times New Roman"/>
                <a:cs typeface="Times New Roman"/>
                <a:sym typeface="Times New Roman"/>
              </a:rPr>
              <a:t>Problem Statement</a:t>
            </a:r>
            <a:endParaRPr/>
          </a:p>
        </p:txBody>
      </p:sp>
      <p:sp>
        <p:nvSpPr>
          <p:cNvPr id="111" name="Google Shape;111;p16"/>
          <p:cNvSpPr txBox="1"/>
          <p:nvPr/>
        </p:nvSpPr>
        <p:spPr>
          <a:xfrm>
            <a:off x="564138" y="2066850"/>
            <a:ext cx="11063700" cy="4525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b="0" i="0" u="none" strike="noStrike" cap="none">
                <a:solidFill>
                  <a:srgbClr val="0F253E"/>
                </a:solidFill>
                <a:latin typeface="Times New Roman"/>
                <a:ea typeface="Times New Roman"/>
                <a:cs typeface="Times New Roman"/>
                <a:sym typeface="Times New Roman"/>
              </a:rPr>
              <a:t>The primary problem we aim to address is the limited accessibility and confidentiality issues </a:t>
            </a:r>
            <a:r>
              <a:rPr lang="en-IN" sz="2400">
                <a:solidFill>
                  <a:srgbClr val="0F253E"/>
                </a:solidFill>
                <a:latin typeface="Times New Roman"/>
                <a:ea typeface="Times New Roman"/>
                <a:cs typeface="Times New Roman"/>
                <a:sym typeface="Times New Roman"/>
              </a:rPr>
              <a:t>around </a:t>
            </a:r>
            <a:r>
              <a:rPr lang="en-IN" sz="2400" b="0" i="0" u="none" strike="noStrike" cap="none">
                <a:solidFill>
                  <a:srgbClr val="0F253E"/>
                </a:solidFill>
                <a:latin typeface="Times New Roman"/>
                <a:ea typeface="Times New Roman"/>
                <a:cs typeface="Times New Roman"/>
                <a:sym typeface="Times New Roman"/>
              </a:rPr>
              <a:t>mental health counseling for college students. </a:t>
            </a:r>
            <a:endParaRPr sz="2400" b="0" i="0" u="none" strike="noStrike" cap="none">
              <a:solidFill>
                <a:srgbClr val="0F253E"/>
              </a:solidFill>
              <a:latin typeface="Times New Roman"/>
              <a:ea typeface="Times New Roman"/>
              <a:cs typeface="Times New Roman"/>
              <a:sym typeface="Times New Roman"/>
            </a:endParaRPr>
          </a:p>
          <a:p>
            <a:pPr marL="0" marR="0" lvl="0" indent="0" algn="l" rtl="0">
              <a:lnSpc>
                <a:spcPct val="200000"/>
              </a:lnSpc>
              <a:spcBef>
                <a:spcPts val="0"/>
              </a:spcBef>
              <a:spcAft>
                <a:spcPts val="0"/>
              </a:spcAft>
              <a:buNone/>
            </a:pPr>
            <a:r>
              <a:rPr lang="en-IN" sz="2400" b="0" i="0" u="none" strike="noStrike" cap="none">
                <a:solidFill>
                  <a:srgbClr val="0F253E"/>
                </a:solidFill>
                <a:latin typeface="Times New Roman"/>
                <a:ea typeface="Times New Roman"/>
                <a:cs typeface="Times New Roman"/>
                <a:sym typeface="Times New Roman"/>
              </a:rPr>
              <a:t>Key aspects of the problem include:</a:t>
            </a:r>
            <a:endParaRPr sz="2000"/>
          </a:p>
          <a:p>
            <a:pPr marL="531813" marR="0" lvl="1" indent="-303213" algn="l" rtl="0">
              <a:spcBef>
                <a:spcPts val="0"/>
              </a:spcBef>
              <a:spcAft>
                <a:spcPts val="0"/>
              </a:spcAft>
              <a:buClr>
                <a:srgbClr val="0F253E"/>
              </a:buClr>
              <a:buSzPts val="2400"/>
              <a:buFont typeface="Calibri"/>
              <a:buAutoNum type="arabicPeriod"/>
            </a:pPr>
            <a:r>
              <a:rPr lang="en-IN" sz="2400" b="1">
                <a:solidFill>
                  <a:srgbClr val="0F253E"/>
                </a:solidFill>
                <a:latin typeface="Times New Roman"/>
                <a:ea typeface="Times New Roman"/>
                <a:cs typeface="Times New Roman"/>
                <a:sym typeface="Times New Roman"/>
              </a:rPr>
              <a:t>Lack of </a:t>
            </a:r>
            <a:r>
              <a:rPr lang="en-IN" sz="2400" b="1" i="0" u="none" strike="noStrike" cap="none">
                <a:solidFill>
                  <a:srgbClr val="0F253E"/>
                </a:solidFill>
                <a:latin typeface="Times New Roman"/>
                <a:ea typeface="Times New Roman"/>
                <a:cs typeface="Times New Roman"/>
                <a:sym typeface="Times New Roman"/>
              </a:rPr>
              <a:t>Resources</a:t>
            </a:r>
            <a:r>
              <a:rPr lang="en-IN" sz="2400" b="0" i="0" u="none" strike="noStrike" cap="none">
                <a:solidFill>
                  <a:srgbClr val="0F253E"/>
                </a:solidFill>
                <a:latin typeface="Times New Roman"/>
                <a:ea typeface="Times New Roman"/>
                <a:cs typeface="Times New Roman"/>
                <a:sym typeface="Times New Roman"/>
              </a:rPr>
              <a:t>: Universities often have a shortage of mental health professionals, leading to long wait times for appointments.</a:t>
            </a:r>
            <a:endParaRPr sz="2000"/>
          </a:p>
          <a:p>
            <a:pPr marL="531813" marR="0" lvl="1" indent="-303213" algn="l" rtl="0">
              <a:spcBef>
                <a:spcPts val="0"/>
              </a:spcBef>
              <a:spcAft>
                <a:spcPts val="0"/>
              </a:spcAft>
              <a:buClr>
                <a:srgbClr val="0F253E"/>
              </a:buClr>
              <a:buSzPts val="2400"/>
              <a:buFont typeface="Calibri"/>
              <a:buAutoNum type="arabicPeriod"/>
            </a:pPr>
            <a:r>
              <a:rPr lang="en-IN" sz="2400" b="1" i="0" u="none" strike="noStrike" cap="none">
                <a:solidFill>
                  <a:srgbClr val="0F253E"/>
                </a:solidFill>
                <a:latin typeface="Times New Roman"/>
                <a:ea typeface="Times New Roman"/>
                <a:cs typeface="Times New Roman"/>
                <a:sym typeface="Times New Roman"/>
              </a:rPr>
              <a:t>Stigma</a:t>
            </a:r>
            <a:r>
              <a:rPr lang="en-IN" sz="2400" b="0" i="0" u="none" strike="noStrike" cap="none">
                <a:solidFill>
                  <a:srgbClr val="0F253E"/>
                </a:solidFill>
                <a:latin typeface="Times New Roman"/>
                <a:ea typeface="Times New Roman"/>
                <a:cs typeface="Times New Roman"/>
                <a:sym typeface="Times New Roman"/>
              </a:rPr>
              <a:t>: There is a stigma surrounding mental health, preventing many students from seeking help.</a:t>
            </a:r>
            <a:endParaRPr sz="2000"/>
          </a:p>
          <a:p>
            <a:pPr marL="531813" marR="0" lvl="1" indent="-303213" algn="l" rtl="0">
              <a:spcBef>
                <a:spcPts val="0"/>
              </a:spcBef>
              <a:spcAft>
                <a:spcPts val="0"/>
              </a:spcAft>
              <a:buClr>
                <a:srgbClr val="0F253E"/>
              </a:buClr>
              <a:buSzPts val="2400"/>
              <a:buFont typeface="Calibri"/>
              <a:buAutoNum type="arabicPeriod"/>
            </a:pPr>
            <a:r>
              <a:rPr lang="en-IN" sz="2400" b="1" i="0" u="none" strike="noStrike" cap="none">
                <a:solidFill>
                  <a:srgbClr val="0F253E"/>
                </a:solidFill>
                <a:latin typeface="Times New Roman"/>
                <a:ea typeface="Times New Roman"/>
                <a:cs typeface="Times New Roman"/>
                <a:sym typeface="Times New Roman"/>
              </a:rPr>
              <a:t>Confidentiality</a:t>
            </a:r>
            <a:r>
              <a:rPr lang="en-IN" sz="2400" b="0" i="0" u="none" strike="noStrike" cap="none">
                <a:solidFill>
                  <a:srgbClr val="0F253E"/>
                </a:solidFill>
                <a:latin typeface="Times New Roman"/>
                <a:ea typeface="Times New Roman"/>
                <a:cs typeface="Times New Roman"/>
                <a:sym typeface="Times New Roman"/>
              </a:rPr>
              <a:t>: Students may be hesitant to share their thoughts and feelings with human counselors due to concerns about privacy and judgment.</a:t>
            </a:r>
            <a:endParaRPr sz="2000"/>
          </a:p>
          <a:p>
            <a:pPr marL="531813" marR="0" lvl="1" indent="-303213" algn="l" rtl="0">
              <a:spcBef>
                <a:spcPts val="0"/>
              </a:spcBef>
              <a:spcAft>
                <a:spcPts val="0"/>
              </a:spcAft>
              <a:buClr>
                <a:srgbClr val="0F253E"/>
              </a:buClr>
              <a:buSzPts val="2400"/>
              <a:buFont typeface="Calibri"/>
              <a:buAutoNum type="arabicPeriod"/>
            </a:pPr>
            <a:r>
              <a:rPr lang="en-IN" sz="2400" b="1" i="0" u="none" strike="noStrike" cap="none">
                <a:solidFill>
                  <a:srgbClr val="0F253E"/>
                </a:solidFill>
                <a:latin typeface="Times New Roman"/>
                <a:ea typeface="Times New Roman"/>
                <a:cs typeface="Times New Roman"/>
                <a:sym typeface="Times New Roman"/>
              </a:rPr>
              <a:t>Accessibility</a:t>
            </a:r>
            <a:r>
              <a:rPr lang="en-IN" sz="2400" b="0" i="0" u="none" strike="noStrike" cap="none">
                <a:solidFill>
                  <a:srgbClr val="0F253E"/>
                </a:solidFill>
                <a:latin typeface="Times New Roman"/>
                <a:ea typeface="Times New Roman"/>
                <a:cs typeface="Times New Roman"/>
                <a:sym typeface="Times New Roman"/>
              </a:rPr>
              <a:t>: Some students may not have access to counseling services due to geographical constraints or other logistical barriers.</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7"/>
          <p:cNvPicPr preferRelativeResize="0"/>
          <p:nvPr/>
        </p:nvPicPr>
        <p:blipFill rotWithShape="1">
          <a:blip r:embed="rId3">
            <a:alphaModFix/>
          </a:blip>
          <a:srcRect b="82592"/>
          <a:stretch/>
        </p:blipFill>
        <p:spPr>
          <a:xfrm>
            <a:off x="0" y="0"/>
            <a:ext cx="12192001" cy="1193800"/>
          </a:xfrm>
          <a:prstGeom prst="rect">
            <a:avLst/>
          </a:prstGeom>
          <a:noFill/>
          <a:ln>
            <a:noFill/>
          </a:ln>
        </p:spPr>
      </p:pic>
      <p:sp>
        <p:nvSpPr>
          <p:cNvPr id="117" name="Google Shape;117;p17"/>
          <p:cNvSpPr txBox="1"/>
          <p:nvPr/>
        </p:nvSpPr>
        <p:spPr>
          <a:xfrm>
            <a:off x="-1" y="1193800"/>
            <a:ext cx="12192000" cy="708000"/>
          </a:xfrm>
          <a:prstGeom prst="rect">
            <a:avLst/>
          </a:prstGeom>
          <a:solidFill>
            <a:srgbClr val="212167"/>
          </a:solidFill>
          <a:ln>
            <a:noFill/>
          </a:ln>
          <a:effectLst>
            <a:outerShdw blurRad="57150" dist="19050" dir="5400000" algn="ctr" rotWithShape="0">
              <a:srgbClr val="000000">
                <a:alpha val="6078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b="1" i="0" u="none" strike="noStrike" cap="none">
                <a:solidFill>
                  <a:schemeClr val="lt1"/>
                </a:solidFill>
                <a:latin typeface="Times New Roman"/>
                <a:ea typeface="Times New Roman"/>
                <a:cs typeface="Times New Roman"/>
                <a:sym typeface="Times New Roman"/>
              </a:rPr>
              <a:t>Abstract</a:t>
            </a:r>
            <a:endParaRPr/>
          </a:p>
        </p:txBody>
      </p:sp>
      <p:sp>
        <p:nvSpPr>
          <p:cNvPr id="118" name="Google Shape;118;p17"/>
          <p:cNvSpPr txBox="1"/>
          <p:nvPr/>
        </p:nvSpPr>
        <p:spPr>
          <a:xfrm>
            <a:off x="1200150" y="2518424"/>
            <a:ext cx="9791700" cy="3540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800" b="0" i="0" u="none" strike="noStrike" cap="none">
                <a:solidFill>
                  <a:schemeClr val="dk1"/>
                </a:solidFill>
                <a:latin typeface="Times New Roman"/>
                <a:ea typeface="Times New Roman"/>
                <a:cs typeface="Times New Roman"/>
                <a:sym typeface="Times New Roman"/>
              </a:rPr>
              <a:t>Youth YANA is proposing a web-based mental health consulting system for college students, focusing on privacy, security, and technology. The system includes a self-screening and referral system, </a:t>
            </a:r>
            <a:r>
              <a:rPr lang="en-IN" sz="2800">
                <a:solidFill>
                  <a:schemeClr val="dk1"/>
                </a:solidFill>
                <a:latin typeface="Times New Roman"/>
                <a:ea typeface="Times New Roman"/>
                <a:cs typeface="Times New Roman"/>
                <a:sym typeface="Times New Roman"/>
              </a:rPr>
              <a:t>web </a:t>
            </a:r>
            <a:r>
              <a:rPr lang="en-IN" sz="2800" b="0" i="0" u="none" strike="noStrike" cap="none">
                <a:solidFill>
                  <a:schemeClr val="dk1"/>
                </a:solidFill>
                <a:latin typeface="Times New Roman"/>
                <a:ea typeface="Times New Roman"/>
                <a:cs typeface="Times New Roman"/>
                <a:sym typeface="Times New Roman"/>
              </a:rPr>
              <a:t>device-based mental health analysis, and a </a:t>
            </a:r>
            <a:r>
              <a:rPr lang="en-IN" sz="2800">
                <a:solidFill>
                  <a:schemeClr val="dk1"/>
                </a:solidFill>
                <a:latin typeface="Times New Roman"/>
                <a:ea typeface="Times New Roman"/>
                <a:cs typeface="Times New Roman"/>
                <a:sym typeface="Times New Roman"/>
              </a:rPr>
              <a:t>web-</a:t>
            </a:r>
            <a:r>
              <a:rPr lang="en-IN" sz="2800" b="0" i="0" u="none" strike="noStrike" cap="none">
                <a:solidFill>
                  <a:schemeClr val="dk1"/>
                </a:solidFill>
                <a:latin typeface="Times New Roman"/>
                <a:ea typeface="Times New Roman"/>
                <a:cs typeface="Times New Roman"/>
                <a:sym typeface="Times New Roman"/>
              </a:rPr>
              <a:t>app for assessing mental health applications. The system uses an ML model to detect mental health issues early and provide necessary steps to overcome them, highlighting the importance of privacy and security in the digital era.</a:t>
            </a:r>
            <a:endParaRPr sz="2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18"/>
          <p:cNvPicPr preferRelativeResize="0"/>
          <p:nvPr/>
        </p:nvPicPr>
        <p:blipFill rotWithShape="1">
          <a:blip r:embed="rId3">
            <a:alphaModFix/>
          </a:blip>
          <a:srcRect b="82592"/>
          <a:stretch/>
        </p:blipFill>
        <p:spPr>
          <a:xfrm>
            <a:off x="0" y="0"/>
            <a:ext cx="12192001" cy="1193800"/>
          </a:xfrm>
          <a:prstGeom prst="rect">
            <a:avLst/>
          </a:prstGeom>
          <a:noFill/>
          <a:ln>
            <a:noFill/>
          </a:ln>
        </p:spPr>
      </p:pic>
      <p:sp>
        <p:nvSpPr>
          <p:cNvPr id="124" name="Google Shape;124;p18"/>
          <p:cNvSpPr txBox="1"/>
          <p:nvPr/>
        </p:nvSpPr>
        <p:spPr>
          <a:xfrm>
            <a:off x="-1" y="1193800"/>
            <a:ext cx="12192000" cy="708000"/>
          </a:xfrm>
          <a:prstGeom prst="rect">
            <a:avLst/>
          </a:prstGeom>
          <a:solidFill>
            <a:srgbClr val="212167"/>
          </a:solidFill>
          <a:ln>
            <a:noFill/>
          </a:ln>
          <a:effectLst>
            <a:outerShdw blurRad="57150" dist="19050" dir="5400000" algn="ctr" rotWithShape="0">
              <a:srgbClr val="000000">
                <a:alpha val="6078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b="1">
                <a:solidFill>
                  <a:schemeClr val="lt1"/>
                </a:solidFill>
                <a:latin typeface="Times New Roman"/>
                <a:ea typeface="Times New Roman"/>
                <a:cs typeface="Times New Roman"/>
                <a:sym typeface="Times New Roman"/>
              </a:rPr>
              <a:t>Literature Survey</a:t>
            </a:r>
            <a:endParaRPr sz="4000" b="1">
              <a:solidFill>
                <a:schemeClr val="lt1"/>
              </a:solidFill>
              <a:latin typeface="Times New Roman"/>
              <a:ea typeface="Times New Roman"/>
              <a:cs typeface="Times New Roman"/>
              <a:sym typeface="Times New Roman"/>
            </a:endParaRPr>
          </a:p>
        </p:txBody>
      </p:sp>
      <p:graphicFrame>
        <p:nvGraphicFramePr>
          <p:cNvPr id="125" name="Google Shape;125;p18"/>
          <p:cNvGraphicFramePr/>
          <p:nvPr/>
        </p:nvGraphicFramePr>
        <p:xfrm>
          <a:off x="100325" y="2092800"/>
          <a:ext cx="11964175" cy="4275375"/>
        </p:xfrm>
        <a:graphic>
          <a:graphicData uri="http://schemas.openxmlformats.org/drawingml/2006/table">
            <a:tbl>
              <a:tblPr>
                <a:noFill/>
                <a:tableStyleId>{1F620A41-8E96-46F3-911A-A0593E56EF36}</a:tableStyleId>
              </a:tblPr>
              <a:tblGrid>
                <a:gridCol w="984450">
                  <a:extLst>
                    <a:ext uri="{9D8B030D-6E8A-4147-A177-3AD203B41FA5}">
                      <a16:colId xmlns:a16="http://schemas.microsoft.com/office/drawing/2014/main" val="20000"/>
                    </a:ext>
                  </a:extLst>
                </a:gridCol>
                <a:gridCol w="3056200">
                  <a:extLst>
                    <a:ext uri="{9D8B030D-6E8A-4147-A177-3AD203B41FA5}">
                      <a16:colId xmlns:a16="http://schemas.microsoft.com/office/drawing/2014/main" val="20001"/>
                    </a:ext>
                  </a:extLst>
                </a:gridCol>
                <a:gridCol w="3779725">
                  <a:extLst>
                    <a:ext uri="{9D8B030D-6E8A-4147-A177-3AD203B41FA5}">
                      <a16:colId xmlns:a16="http://schemas.microsoft.com/office/drawing/2014/main" val="20002"/>
                    </a:ext>
                  </a:extLst>
                </a:gridCol>
                <a:gridCol w="4143800">
                  <a:extLst>
                    <a:ext uri="{9D8B030D-6E8A-4147-A177-3AD203B41FA5}">
                      <a16:colId xmlns:a16="http://schemas.microsoft.com/office/drawing/2014/main" val="20003"/>
                    </a:ext>
                  </a:extLst>
                </a:gridCol>
              </a:tblGrid>
              <a:tr h="571450">
                <a:tc>
                  <a:txBody>
                    <a:bodyPr/>
                    <a:lstStyle/>
                    <a:p>
                      <a:pPr marL="0" lvl="0" indent="0" algn="ctr" rtl="0">
                        <a:lnSpc>
                          <a:spcPct val="115000"/>
                        </a:lnSpc>
                        <a:spcBef>
                          <a:spcPts val="0"/>
                        </a:spcBef>
                        <a:spcAft>
                          <a:spcPts val="0"/>
                        </a:spcAft>
                        <a:buNone/>
                      </a:pPr>
                      <a:r>
                        <a:rPr lang="en-IN" sz="2000" b="1">
                          <a:solidFill>
                            <a:srgbClr val="0F253E"/>
                          </a:solidFill>
                          <a:latin typeface="Times New Roman"/>
                          <a:ea typeface="Times New Roman"/>
                          <a:cs typeface="Times New Roman"/>
                          <a:sym typeface="Times New Roman"/>
                        </a:rPr>
                        <a:t>Year</a:t>
                      </a:r>
                      <a:endParaRPr sz="2000" b="1">
                        <a:solidFill>
                          <a:srgbClr val="0F253E"/>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IN" sz="2000" b="1">
                          <a:solidFill>
                            <a:srgbClr val="0F253E"/>
                          </a:solidFill>
                          <a:latin typeface="Times New Roman"/>
                          <a:ea typeface="Times New Roman"/>
                          <a:cs typeface="Times New Roman"/>
                          <a:sym typeface="Times New Roman"/>
                        </a:rPr>
                        <a:t>Author</a:t>
                      </a:r>
                      <a:endParaRPr sz="2000" b="1">
                        <a:solidFill>
                          <a:srgbClr val="0F253E"/>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IN" sz="2000" b="1">
                          <a:solidFill>
                            <a:srgbClr val="0F253E"/>
                          </a:solidFill>
                          <a:latin typeface="Times New Roman"/>
                          <a:ea typeface="Times New Roman"/>
                          <a:cs typeface="Times New Roman"/>
                          <a:sym typeface="Times New Roman"/>
                        </a:rPr>
                        <a:t>Domain and Problem Statement</a:t>
                      </a:r>
                      <a:endParaRPr sz="2000" b="1">
                        <a:solidFill>
                          <a:srgbClr val="0F253E"/>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IN" sz="2000" b="1">
                          <a:solidFill>
                            <a:srgbClr val="0F253E"/>
                          </a:solidFill>
                          <a:latin typeface="Times New Roman"/>
                          <a:ea typeface="Times New Roman"/>
                          <a:cs typeface="Times New Roman"/>
                          <a:sym typeface="Times New Roman"/>
                        </a:rPr>
                        <a:t>Conclusion and result</a:t>
                      </a:r>
                      <a:endParaRPr sz="2000" b="1">
                        <a:solidFill>
                          <a:srgbClr val="0F253E"/>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12900">
                <a:tc>
                  <a:txBody>
                    <a:bodyPr/>
                    <a:lstStyle/>
                    <a:p>
                      <a:pPr marL="0" lvl="0" indent="0" algn="l" rtl="0">
                        <a:lnSpc>
                          <a:spcPct val="115000"/>
                        </a:lnSpc>
                        <a:spcBef>
                          <a:spcPts val="0"/>
                        </a:spcBef>
                        <a:spcAft>
                          <a:spcPts val="0"/>
                        </a:spcAft>
                        <a:buNone/>
                      </a:pPr>
                      <a:r>
                        <a:rPr lang="en-IN" sz="1500">
                          <a:solidFill>
                            <a:srgbClr val="0F253E"/>
                          </a:solidFill>
                          <a:latin typeface="Times New Roman"/>
                          <a:ea typeface="Times New Roman"/>
                          <a:cs typeface="Times New Roman"/>
                          <a:sym typeface="Times New Roman"/>
                        </a:rPr>
                        <a:t>2021</a:t>
                      </a:r>
                      <a:endParaRPr sz="1500">
                        <a:solidFill>
                          <a:srgbClr val="0F253E"/>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IN" sz="1500">
                          <a:latin typeface="Times New Roman"/>
                          <a:ea typeface="Times New Roman"/>
                          <a:cs typeface="Times New Roman"/>
                          <a:sym typeface="Times New Roman"/>
                        </a:rPr>
                        <a:t>V.D.Kulkarni, Tanuja Gondkar, Gunjan Singh, Aditi Gulunjkar</a:t>
                      </a:r>
                      <a:endParaRPr sz="15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IN" sz="1500">
                          <a:latin typeface="Times New Roman"/>
                          <a:ea typeface="Times New Roman"/>
                          <a:cs typeface="Times New Roman"/>
                          <a:sym typeface="Times New Roman"/>
                        </a:rPr>
                        <a:t>Addressing Mental Health Epidemic among University Students via Web-based, Self-Screening, and Referral System</a:t>
                      </a:r>
                      <a:endParaRPr sz="15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IN" sz="1500">
                          <a:latin typeface="Times New Roman"/>
                          <a:ea typeface="Times New Roman"/>
                          <a:cs typeface="Times New Roman"/>
                          <a:sym typeface="Times New Roman"/>
                        </a:rPr>
                        <a:t>This system is suitable for university students, staff, and workers experiencing mental health issues due to studies, addiction, or bad habits. It is also applicable in hospitals and industries for confirming normality.</a:t>
                      </a:r>
                      <a:endParaRPr sz="15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91025">
                <a:tc>
                  <a:txBody>
                    <a:bodyPr/>
                    <a:lstStyle/>
                    <a:p>
                      <a:pPr marL="0" lvl="0" indent="0" algn="l" rtl="0">
                        <a:lnSpc>
                          <a:spcPct val="115000"/>
                        </a:lnSpc>
                        <a:spcBef>
                          <a:spcPts val="0"/>
                        </a:spcBef>
                        <a:spcAft>
                          <a:spcPts val="0"/>
                        </a:spcAft>
                        <a:buNone/>
                      </a:pPr>
                      <a:r>
                        <a:rPr lang="en-IN" sz="1500">
                          <a:solidFill>
                            <a:srgbClr val="0F253E"/>
                          </a:solidFill>
                          <a:latin typeface="Times New Roman"/>
                          <a:ea typeface="Times New Roman"/>
                          <a:cs typeface="Times New Roman"/>
                          <a:sym typeface="Times New Roman"/>
                        </a:rPr>
                        <a:t>2021</a:t>
                      </a:r>
                      <a:endParaRPr sz="1500">
                        <a:solidFill>
                          <a:srgbClr val="0F253E"/>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IN" sz="1500">
                          <a:latin typeface="Times New Roman"/>
                          <a:ea typeface="Times New Roman"/>
                          <a:cs typeface="Times New Roman"/>
                          <a:sym typeface="Times New Roman"/>
                        </a:rPr>
                        <a:t>Eung-Hun Kim, Anil Coumar, William B. Lober, and Yongmin Kim</a:t>
                      </a:r>
                      <a:endParaRPr sz="15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IN" sz="1500">
                          <a:latin typeface="Times New Roman"/>
                          <a:ea typeface="Times New Roman"/>
                          <a:cs typeface="Times New Roman"/>
                          <a:sym typeface="Times New Roman"/>
                        </a:rPr>
                        <a:t>Engineering students and professionals living with mental illness</a:t>
                      </a:r>
                      <a:endParaRPr sz="15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IN" sz="1500">
                          <a:latin typeface="Times New Roman"/>
                          <a:ea typeface="Times New Roman"/>
                          <a:cs typeface="Times New Roman"/>
                          <a:sym typeface="Times New Roman"/>
                        </a:rPr>
                        <a:t> A web-based mental health screening and referral system for university students was developed and evaluated, showing increased patient volume, high off-hour use, and positive student responses. Converted to routine clinical use.</a:t>
                      </a:r>
                      <a:endParaRPr sz="15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19"/>
          <p:cNvPicPr preferRelativeResize="0"/>
          <p:nvPr/>
        </p:nvPicPr>
        <p:blipFill rotWithShape="1">
          <a:blip r:embed="rId3">
            <a:alphaModFix/>
          </a:blip>
          <a:srcRect b="82592"/>
          <a:stretch/>
        </p:blipFill>
        <p:spPr>
          <a:xfrm>
            <a:off x="0" y="0"/>
            <a:ext cx="12192001" cy="1193800"/>
          </a:xfrm>
          <a:prstGeom prst="rect">
            <a:avLst/>
          </a:prstGeom>
          <a:noFill/>
          <a:ln>
            <a:noFill/>
          </a:ln>
        </p:spPr>
      </p:pic>
      <p:sp>
        <p:nvSpPr>
          <p:cNvPr id="131" name="Google Shape;131;p19"/>
          <p:cNvSpPr txBox="1"/>
          <p:nvPr/>
        </p:nvSpPr>
        <p:spPr>
          <a:xfrm>
            <a:off x="-1" y="1193800"/>
            <a:ext cx="12192000" cy="708000"/>
          </a:xfrm>
          <a:prstGeom prst="rect">
            <a:avLst/>
          </a:prstGeom>
          <a:solidFill>
            <a:srgbClr val="212167"/>
          </a:solidFill>
          <a:ln>
            <a:noFill/>
          </a:ln>
          <a:effectLst>
            <a:outerShdw blurRad="57150" dist="19050" dir="5400000" algn="ctr" rotWithShape="0">
              <a:srgbClr val="000000">
                <a:alpha val="6078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b="1">
                <a:solidFill>
                  <a:schemeClr val="lt1"/>
                </a:solidFill>
                <a:latin typeface="Times New Roman"/>
                <a:ea typeface="Times New Roman"/>
                <a:cs typeface="Times New Roman"/>
                <a:sym typeface="Times New Roman"/>
              </a:rPr>
              <a:t>Literature Survey</a:t>
            </a:r>
            <a:endParaRPr sz="4000" b="1">
              <a:solidFill>
                <a:schemeClr val="lt1"/>
              </a:solidFill>
              <a:latin typeface="Times New Roman"/>
              <a:ea typeface="Times New Roman"/>
              <a:cs typeface="Times New Roman"/>
              <a:sym typeface="Times New Roman"/>
            </a:endParaRPr>
          </a:p>
        </p:txBody>
      </p:sp>
      <p:graphicFrame>
        <p:nvGraphicFramePr>
          <p:cNvPr id="132" name="Google Shape;132;p19"/>
          <p:cNvGraphicFramePr/>
          <p:nvPr/>
        </p:nvGraphicFramePr>
        <p:xfrm>
          <a:off x="100325" y="2092800"/>
          <a:ext cx="11964175" cy="4364473"/>
        </p:xfrm>
        <a:graphic>
          <a:graphicData uri="http://schemas.openxmlformats.org/drawingml/2006/table">
            <a:tbl>
              <a:tblPr>
                <a:noFill/>
                <a:tableStyleId>{1F620A41-8E96-46F3-911A-A0593E56EF36}</a:tableStyleId>
              </a:tblPr>
              <a:tblGrid>
                <a:gridCol w="984450">
                  <a:extLst>
                    <a:ext uri="{9D8B030D-6E8A-4147-A177-3AD203B41FA5}">
                      <a16:colId xmlns:a16="http://schemas.microsoft.com/office/drawing/2014/main" val="20000"/>
                    </a:ext>
                  </a:extLst>
                </a:gridCol>
                <a:gridCol w="3056200">
                  <a:extLst>
                    <a:ext uri="{9D8B030D-6E8A-4147-A177-3AD203B41FA5}">
                      <a16:colId xmlns:a16="http://schemas.microsoft.com/office/drawing/2014/main" val="20001"/>
                    </a:ext>
                  </a:extLst>
                </a:gridCol>
                <a:gridCol w="3779725">
                  <a:extLst>
                    <a:ext uri="{9D8B030D-6E8A-4147-A177-3AD203B41FA5}">
                      <a16:colId xmlns:a16="http://schemas.microsoft.com/office/drawing/2014/main" val="20002"/>
                    </a:ext>
                  </a:extLst>
                </a:gridCol>
                <a:gridCol w="4143800">
                  <a:extLst>
                    <a:ext uri="{9D8B030D-6E8A-4147-A177-3AD203B41FA5}">
                      <a16:colId xmlns:a16="http://schemas.microsoft.com/office/drawing/2014/main" val="20003"/>
                    </a:ext>
                  </a:extLst>
                </a:gridCol>
              </a:tblGrid>
              <a:tr h="571450">
                <a:tc>
                  <a:txBody>
                    <a:bodyPr/>
                    <a:lstStyle/>
                    <a:p>
                      <a:pPr marL="0" lvl="0" indent="0" algn="ctr" rtl="0">
                        <a:lnSpc>
                          <a:spcPct val="115000"/>
                        </a:lnSpc>
                        <a:spcBef>
                          <a:spcPts val="0"/>
                        </a:spcBef>
                        <a:spcAft>
                          <a:spcPts val="0"/>
                        </a:spcAft>
                        <a:buNone/>
                      </a:pPr>
                      <a:r>
                        <a:rPr lang="en-IN" sz="2000" b="1">
                          <a:solidFill>
                            <a:srgbClr val="0F253E"/>
                          </a:solidFill>
                          <a:latin typeface="Times New Roman"/>
                          <a:ea typeface="Times New Roman"/>
                          <a:cs typeface="Times New Roman"/>
                          <a:sym typeface="Times New Roman"/>
                        </a:rPr>
                        <a:t>Year</a:t>
                      </a:r>
                      <a:endParaRPr sz="2000" b="1">
                        <a:solidFill>
                          <a:srgbClr val="0F253E"/>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IN" sz="2000" b="1">
                          <a:solidFill>
                            <a:srgbClr val="0F253E"/>
                          </a:solidFill>
                          <a:latin typeface="Times New Roman"/>
                          <a:ea typeface="Times New Roman"/>
                          <a:cs typeface="Times New Roman"/>
                          <a:sym typeface="Times New Roman"/>
                        </a:rPr>
                        <a:t>Author</a:t>
                      </a:r>
                      <a:endParaRPr sz="2000" b="1">
                        <a:solidFill>
                          <a:srgbClr val="0F253E"/>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IN" sz="2000" b="1">
                          <a:solidFill>
                            <a:srgbClr val="0F253E"/>
                          </a:solidFill>
                          <a:latin typeface="Times New Roman"/>
                          <a:ea typeface="Times New Roman"/>
                          <a:cs typeface="Times New Roman"/>
                          <a:sym typeface="Times New Roman"/>
                        </a:rPr>
                        <a:t>Domain and Problem Statement</a:t>
                      </a:r>
                      <a:endParaRPr sz="2000" b="1">
                        <a:solidFill>
                          <a:srgbClr val="0F253E"/>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IN" sz="2000" b="1">
                          <a:solidFill>
                            <a:srgbClr val="0F253E"/>
                          </a:solidFill>
                          <a:latin typeface="Times New Roman"/>
                          <a:ea typeface="Times New Roman"/>
                          <a:cs typeface="Times New Roman"/>
                          <a:sym typeface="Times New Roman"/>
                        </a:rPr>
                        <a:t>Conclusion and result</a:t>
                      </a:r>
                      <a:endParaRPr sz="2000" b="1">
                        <a:solidFill>
                          <a:srgbClr val="0F253E"/>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912900">
                <a:tc>
                  <a:txBody>
                    <a:bodyPr/>
                    <a:lstStyle/>
                    <a:p>
                      <a:pPr marL="0" lvl="0" indent="0" algn="l" rtl="0">
                        <a:lnSpc>
                          <a:spcPct val="115000"/>
                        </a:lnSpc>
                        <a:spcBef>
                          <a:spcPts val="0"/>
                        </a:spcBef>
                        <a:spcAft>
                          <a:spcPts val="0"/>
                        </a:spcAft>
                        <a:buNone/>
                      </a:pPr>
                      <a:r>
                        <a:rPr lang="en-IN" sz="1500">
                          <a:solidFill>
                            <a:srgbClr val="0F253E"/>
                          </a:solidFill>
                          <a:latin typeface="Times New Roman"/>
                          <a:ea typeface="Times New Roman"/>
                          <a:cs typeface="Times New Roman"/>
                          <a:sym typeface="Times New Roman"/>
                        </a:rPr>
                        <a:t>2020</a:t>
                      </a:r>
                      <a:endParaRPr sz="1500">
                        <a:solidFill>
                          <a:srgbClr val="0F253E"/>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IN" sz="1500">
                          <a:latin typeface="Times New Roman"/>
                          <a:ea typeface="Times New Roman"/>
                          <a:cs typeface="Times New Roman"/>
                          <a:sym typeface="Times New Roman"/>
                        </a:rPr>
                        <a:t>ROHIZAH ABD RAHMAN 1 , KHAIRUDDIN OMAR 1 , SHAHRUL AZMAN MOHD NOAH1 , (Member, IEEE), MOHD SHAHRUL NIZAM MOHD DANURI 2 , (Member, IEEE), AND MOHAMMED ALI AL-GARADI</a:t>
                      </a:r>
                      <a:endParaRPr sz="15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IN" sz="1500">
                          <a:latin typeface="Times New Roman"/>
                          <a:ea typeface="Times New Roman"/>
                          <a:cs typeface="Times New Roman"/>
                          <a:sym typeface="Times New Roman"/>
                        </a:rPr>
                        <a:t>Application of Machine Learning Methods in Mental Health Detection: A Systematic Review</a:t>
                      </a:r>
                      <a:endParaRPr sz="15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IN" sz="1500">
                          <a:latin typeface="Times New Roman"/>
                          <a:ea typeface="Times New Roman"/>
                          <a:cs typeface="Times New Roman"/>
                          <a:sym typeface="Times New Roman"/>
                        </a:rPr>
                        <a:t>This systematic review evaluates mental health problem detection using OSNs, focusing on data source, feature extraction, and ML techniques. It suggests OSNs can complement traditional methods but requires further adoption and innovative algorithms.</a:t>
                      </a:r>
                      <a:endParaRPr sz="15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91025">
                <a:tc>
                  <a:txBody>
                    <a:bodyPr/>
                    <a:lstStyle/>
                    <a:p>
                      <a:pPr marL="0" lvl="0" indent="0" algn="l" rtl="0">
                        <a:lnSpc>
                          <a:spcPct val="115000"/>
                        </a:lnSpc>
                        <a:spcBef>
                          <a:spcPts val="0"/>
                        </a:spcBef>
                        <a:spcAft>
                          <a:spcPts val="0"/>
                        </a:spcAft>
                        <a:buNone/>
                      </a:pPr>
                      <a:r>
                        <a:rPr lang="en-IN" sz="1500">
                          <a:solidFill>
                            <a:srgbClr val="0F253E"/>
                          </a:solidFill>
                          <a:latin typeface="Times New Roman"/>
                          <a:ea typeface="Times New Roman"/>
                          <a:cs typeface="Times New Roman"/>
                          <a:sym typeface="Times New Roman"/>
                        </a:rPr>
                        <a:t>2021</a:t>
                      </a:r>
                      <a:endParaRPr sz="1500">
                        <a:solidFill>
                          <a:srgbClr val="0F253E"/>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IN" sz="1500">
                          <a:latin typeface="Times New Roman"/>
                          <a:ea typeface="Times New Roman"/>
                          <a:cs typeface="Times New Roman"/>
                          <a:sym typeface="Times New Roman"/>
                        </a:rPr>
                        <a:t>Ms. Sumathi M.R. , Dr. B. Poorna</a:t>
                      </a:r>
                      <a:endParaRPr sz="15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IN" sz="1500">
                          <a:latin typeface="Times New Roman"/>
                          <a:ea typeface="Times New Roman"/>
                          <a:cs typeface="Times New Roman"/>
                          <a:sym typeface="Times New Roman"/>
                        </a:rPr>
                        <a:t>Prediction of Mental Health Problems Among Children Using Machine Learning Techniques</a:t>
                      </a:r>
                      <a:endParaRPr sz="15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just" rtl="0">
                        <a:lnSpc>
                          <a:spcPct val="115000"/>
                        </a:lnSpc>
                        <a:spcBef>
                          <a:spcPts val="0"/>
                        </a:spcBef>
                        <a:spcAft>
                          <a:spcPts val="0"/>
                        </a:spcAft>
                        <a:buNone/>
                      </a:pPr>
                      <a:r>
                        <a:rPr lang="en-IN" sz="1500">
                          <a:latin typeface="Times New Roman"/>
                          <a:ea typeface="Times New Roman"/>
                          <a:cs typeface="Times New Roman"/>
                          <a:sym typeface="Times New Roman"/>
                        </a:rPr>
                        <a:t> Expert systems in medical and mental health fields predict diseases and mental health problems early. A study comparing eight ML techniques found MLP , Multiclass Classifier, and LAD Tree produce more accurate results.</a:t>
                      </a:r>
                      <a:endParaRPr sz="1500">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20"/>
          <p:cNvPicPr preferRelativeResize="0"/>
          <p:nvPr/>
        </p:nvPicPr>
        <p:blipFill rotWithShape="1">
          <a:blip r:embed="rId3">
            <a:alphaModFix/>
          </a:blip>
          <a:srcRect b="82592"/>
          <a:stretch/>
        </p:blipFill>
        <p:spPr>
          <a:xfrm>
            <a:off x="0" y="0"/>
            <a:ext cx="12192001" cy="1193800"/>
          </a:xfrm>
          <a:prstGeom prst="rect">
            <a:avLst/>
          </a:prstGeom>
          <a:noFill/>
          <a:ln>
            <a:noFill/>
          </a:ln>
        </p:spPr>
      </p:pic>
      <p:sp>
        <p:nvSpPr>
          <p:cNvPr id="138" name="Google Shape;138;p20"/>
          <p:cNvSpPr txBox="1"/>
          <p:nvPr/>
        </p:nvSpPr>
        <p:spPr>
          <a:xfrm>
            <a:off x="-1" y="1193800"/>
            <a:ext cx="12192000" cy="708000"/>
          </a:xfrm>
          <a:prstGeom prst="rect">
            <a:avLst/>
          </a:prstGeom>
          <a:solidFill>
            <a:srgbClr val="212167"/>
          </a:solidFill>
          <a:ln>
            <a:noFill/>
          </a:ln>
          <a:effectLst>
            <a:outerShdw blurRad="57150" dist="19050" dir="5400000" algn="ctr" rotWithShape="0">
              <a:srgbClr val="000000">
                <a:alpha val="6078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b="1">
                <a:solidFill>
                  <a:schemeClr val="lt1"/>
                </a:solidFill>
                <a:latin typeface="Times New Roman"/>
                <a:ea typeface="Times New Roman"/>
                <a:cs typeface="Times New Roman"/>
                <a:sym typeface="Times New Roman"/>
              </a:rPr>
              <a:t>Traditional Ways</a:t>
            </a:r>
            <a:endParaRPr sz="4000" b="1">
              <a:solidFill>
                <a:schemeClr val="lt1"/>
              </a:solidFill>
              <a:latin typeface="Times New Roman"/>
              <a:ea typeface="Times New Roman"/>
              <a:cs typeface="Times New Roman"/>
              <a:sym typeface="Times New Roman"/>
            </a:endParaRPr>
          </a:p>
        </p:txBody>
      </p:sp>
      <p:graphicFrame>
        <p:nvGraphicFramePr>
          <p:cNvPr id="139" name="Google Shape;139;p20"/>
          <p:cNvGraphicFramePr/>
          <p:nvPr/>
        </p:nvGraphicFramePr>
        <p:xfrm>
          <a:off x="1890775" y="2173950"/>
          <a:ext cx="8697700" cy="4495590"/>
        </p:xfrm>
        <a:graphic>
          <a:graphicData uri="http://schemas.openxmlformats.org/drawingml/2006/table">
            <a:tbl>
              <a:tblPr>
                <a:noFill/>
                <a:tableStyleId>{D8B1609D-2075-43B2-835F-D3ECD377D1A9}</a:tableStyleId>
              </a:tblPr>
              <a:tblGrid>
                <a:gridCol w="879050">
                  <a:extLst>
                    <a:ext uri="{9D8B030D-6E8A-4147-A177-3AD203B41FA5}">
                      <a16:colId xmlns:a16="http://schemas.microsoft.com/office/drawing/2014/main" val="20000"/>
                    </a:ext>
                  </a:extLst>
                </a:gridCol>
                <a:gridCol w="3511000">
                  <a:extLst>
                    <a:ext uri="{9D8B030D-6E8A-4147-A177-3AD203B41FA5}">
                      <a16:colId xmlns:a16="http://schemas.microsoft.com/office/drawing/2014/main" val="20001"/>
                    </a:ext>
                  </a:extLst>
                </a:gridCol>
                <a:gridCol w="2068975">
                  <a:extLst>
                    <a:ext uri="{9D8B030D-6E8A-4147-A177-3AD203B41FA5}">
                      <a16:colId xmlns:a16="http://schemas.microsoft.com/office/drawing/2014/main" val="20002"/>
                    </a:ext>
                  </a:extLst>
                </a:gridCol>
                <a:gridCol w="2238675">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IN" sz="1600" b="1">
                          <a:latin typeface="Times New Roman"/>
                          <a:ea typeface="Times New Roman"/>
                          <a:cs typeface="Times New Roman"/>
                          <a:sym typeface="Times New Roman"/>
                        </a:rPr>
                        <a:t>Sr. No.</a:t>
                      </a:r>
                      <a:endParaRPr sz="1600" b="1">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sz="1600" b="1">
                          <a:latin typeface="Times New Roman"/>
                          <a:ea typeface="Times New Roman"/>
                          <a:cs typeface="Times New Roman"/>
                          <a:sym typeface="Times New Roman"/>
                        </a:rPr>
                        <a:t>Available System</a:t>
                      </a:r>
                      <a:endParaRPr sz="1600" b="1">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sz="1600" b="1">
                          <a:latin typeface="Times New Roman"/>
                          <a:ea typeface="Times New Roman"/>
                          <a:cs typeface="Times New Roman"/>
                          <a:sym typeface="Times New Roman"/>
                        </a:rPr>
                        <a:t>Technique</a:t>
                      </a:r>
                      <a:endParaRPr sz="1600" b="1">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sz="1600" b="1">
                          <a:latin typeface="Times New Roman"/>
                          <a:ea typeface="Times New Roman"/>
                          <a:cs typeface="Times New Roman"/>
                          <a:sym typeface="Times New Roman"/>
                        </a:rPr>
                        <a:t>Features</a:t>
                      </a:r>
                      <a:endParaRPr sz="1600" b="1">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IN" sz="1500">
                          <a:latin typeface="Times New Roman"/>
                          <a:ea typeface="Times New Roman"/>
                          <a:cs typeface="Times New Roman"/>
                          <a:sym typeface="Times New Roman"/>
                        </a:rPr>
                        <a:t>1)</a:t>
                      </a: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sz="1500">
                          <a:latin typeface="Times New Roman"/>
                          <a:ea typeface="Times New Roman"/>
                          <a:cs typeface="Times New Roman"/>
                          <a:sym typeface="Times New Roman"/>
                        </a:rPr>
                        <a:t>Narrative System and Qualitative method</a:t>
                      </a: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sz="1500">
                          <a:latin typeface="Times New Roman"/>
                          <a:ea typeface="Times New Roman"/>
                          <a:cs typeface="Times New Roman"/>
                          <a:sym typeface="Times New Roman"/>
                        </a:rPr>
                        <a:t>Inquiry,Semi-structured Interviews.</a:t>
                      </a: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sz="1500">
                          <a:latin typeface="Times New Roman"/>
                          <a:ea typeface="Times New Roman"/>
                          <a:cs typeface="Times New Roman"/>
                          <a:sym typeface="Times New Roman"/>
                        </a:rPr>
                        <a:t>Narrative Inquiry.</a:t>
                      </a:r>
                      <a:endParaRPr sz="15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IN" sz="1500">
                          <a:latin typeface="Times New Roman"/>
                          <a:ea typeface="Times New Roman"/>
                          <a:cs typeface="Times New Roman"/>
                          <a:sym typeface="Times New Roman"/>
                        </a:rPr>
                        <a:t>2)</a:t>
                      </a: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sz="1500">
                          <a:latin typeface="Times New Roman"/>
                          <a:ea typeface="Times New Roman"/>
                          <a:cs typeface="Times New Roman"/>
                          <a:sym typeface="Times New Roman"/>
                        </a:rPr>
                        <a:t>Questionnaires and Answers</a:t>
                      </a: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sz="1500">
                          <a:latin typeface="Times New Roman"/>
                          <a:ea typeface="Times New Roman"/>
                          <a:cs typeface="Times New Roman"/>
                          <a:sym typeface="Times New Roman"/>
                        </a:rPr>
                        <a:t>Self-developed Questionnaires and DASS-21 inventory</a:t>
                      </a: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sz="1500">
                          <a:latin typeface="Times New Roman"/>
                          <a:ea typeface="Times New Roman"/>
                          <a:cs typeface="Times New Roman"/>
                          <a:sym typeface="Times New Roman"/>
                        </a:rPr>
                        <a:t>Simple Question Answer.</a:t>
                      </a:r>
                      <a:endParaRPr sz="15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IN" sz="1500">
                          <a:latin typeface="Times New Roman"/>
                          <a:ea typeface="Times New Roman"/>
                          <a:cs typeface="Times New Roman"/>
                          <a:sym typeface="Times New Roman"/>
                        </a:rPr>
                        <a:t>3)</a:t>
                      </a: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sz="1500">
                          <a:latin typeface="Times New Roman"/>
                          <a:ea typeface="Times New Roman"/>
                          <a:cs typeface="Times New Roman"/>
                          <a:sym typeface="Times New Roman"/>
                        </a:rPr>
                        <a:t>Web-based Self-Screening and Referral system</a:t>
                      </a: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sz="1500">
                          <a:latin typeface="Times New Roman"/>
                          <a:ea typeface="Times New Roman"/>
                          <a:cs typeface="Times New Roman"/>
                          <a:sym typeface="Times New Roman"/>
                        </a:rPr>
                        <a:t>Machine Learning and Encryption and Security</a:t>
                      </a: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sz="1500">
                          <a:latin typeface="Times New Roman"/>
                          <a:ea typeface="Times New Roman"/>
                          <a:cs typeface="Times New Roman"/>
                          <a:sym typeface="Times New Roman"/>
                        </a:rPr>
                        <a:t>PHI , Faster </a:t>
                      </a:r>
                      <a:r>
                        <a:rPr lang="en-IN" sz="1500">
                          <a:solidFill>
                            <a:schemeClr val="dk1"/>
                          </a:solidFill>
                          <a:latin typeface="Times New Roman"/>
                          <a:ea typeface="Times New Roman"/>
                          <a:cs typeface="Times New Roman"/>
                          <a:sym typeface="Times New Roman"/>
                        </a:rPr>
                        <a:t>schedule </a:t>
                      </a:r>
                      <a:r>
                        <a:rPr lang="en-IN" sz="1500">
                          <a:latin typeface="Times New Roman"/>
                          <a:ea typeface="Times New Roman"/>
                          <a:cs typeface="Times New Roman"/>
                          <a:sym typeface="Times New Roman"/>
                        </a:rPr>
                        <a:t>Appointment .</a:t>
                      </a:r>
                      <a:endParaRPr sz="15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IN" sz="1500">
                          <a:latin typeface="Times New Roman"/>
                          <a:ea typeface="Times New Roman"/>
                          <a:cs typeface="Times New Roman"/>
                          <a:sym typeface="Times New Roman"/>
                        </a:rPr>
                        <a:t>4)</a:t>
                      </a: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sz="1500">
                          <a:latin typeface="Times New Roman"/>
                          <a:ea typeface="Times New Roman"/>
                          <a:cs typeface="Times New Roman"/>
                          <a:sym typeface="Times New Roman"/>
                        </a:rPr>
                        <a:t>ELM (Extreme Learning Model)</a:t>
                      </a: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sz="1500">
                          <a:latin typeface="Times New Roman"/>
                          <a:ea typeface="Times New Roman"/>
                          <a:cs typeface="Times New Roman"/>
                          <a:sym typeface="Times New Roman"/>
                        </a:rPr>
                        <a:t>ML and MLP</a:t>
                      </a: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sz="1500">
                          <a:latin typeface="Times New Roman"/>
                          <a:ea typeface="Times New Roman"/>
                          <a:cs typeface="Times New Roman"/>
                          <a:sym typeface="Times New Roman"/>
                        </a:rPr>
                        <a:t>Balancing the degree of privacy protection and classification accuracy</a:t>
                      </a:r>
                      <a:endParaRPr sz="15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IN" sz="1500">
                          <a:latin typeface="Times New Roman"/>
                          <a:ea typeface="Times New Roman"/>
                          <a:cs typeface="Times New Roman"/>
                          <a:sym typeface="Times New Roman"/>
                        </a:rPr>
                        <a:t>5)</a:t>
                      </a: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sz="1500">
                          <a:latin typeface="Times New Roman"/>
                          <a:ea typeface="Times New Roman"/>
                          <a:cs typeface="Times New Roman"/>
                          <a:sym typeface="Times New Roman"/>
                        </a:rPr>
                        <a:t>Digital Psychiatry</a:t>
                      </a: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sz="1500">
                          <a:latin typeface="Times New Roman"/>
                          <a:ea typeface="Times New Roman"/>
                          <a:cs typeface="Times New Roman"/>
                          <a:sym typeface="Times New Roman"/>
                        </a:rPr>
                        <a:t>AI and ML (SVM)</a:t>
                      </a: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sz="1500">
                          <a:latin typeface="Times New Roman"/>
                          <a:ea typeface="Times New Roman"/>
                          <a:cs typeface="Times New Roman"/>
                          <a:sym typeface="Times New Roman"/>
                        </a:rPr>
                        <a:t>Being used in education, work,social media etc. too.</a:t>
                      </a:r>
                      <a:endParaRPr sz="15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IN" sz="1500">
                          <a:latin typeface="Times New Roman"/>
                          <a:ea typeface="Times New Roman"/>
                          <a:cs typeface="Times New Roman"/>
                          <a:sym typeface="Times New Roman"/>
                        </a:rPr>
                        <a:t>6)</a:t>
                      </a: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sz="1500">
                          <a:latin typeface="Times New Roman"/>
                          <a:ea typeface="Times New Roman"/>
                          <a:cs typeface="Times New Roman"/>
                          <a:sym typeface="Times New Roman"/>
                        </a:rPr>
                        <a:t>Bayes Model</a:t>
                      </a: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sz="1500">
                          <a:latin typeface="Times New Roman"/>
                          <a:ea typeface="Times New Roman"/>
                          <a:cs typeface="Times New Roman"/>
                          <a:sym typeface="Times New Roman"/>
                        </a:rPr>
                        <a:t>BOW,CNN,NN etc</a:t>
                      </a:r>
                      <a:endParaRPr sz="1500">
                        <a:latin typeface="Times New Roman"/>
                        <a:ea typeface="Times New Roman"/>
                        <a:cs typeface="Times New Roman"/>
                        <a:sym typeface="Times New Roman"/>
                      </a:endParaRPr>
                    </a:p>
                  </a:txBody>
                  <a:tcPr marL="91425" marR="91425" marT="91425" marB="91425"/>
                </a:tc>
                <a:tc>
                  <a:txBody>
                    <a:bodyPr/>
                    <a:lstStyle/>
                    <a:p>
                      <a:pPr marL="0" lvl="0" indent="0" algn="ctr" rtl="0">
                        <a:spcBef>
                          <a:spcPts val="0"/>
                        </a:spcBef>
                        <a:spcAft>
                          <a:spcPts val="0"/>
                        </a:spcAft>
                        <a:buNone/>
                      </a:pPr>
                      <a:r>
                        <a:rPr lang="en-IN" sz="1500">
                          <a:latin typeface="Times New Roman"/>
                          <a:ea typeface="Times New Roman"/>
                          <a:cs typeface="Times New Roman"/>
                          <a:sym typeface="Times New Roman"/>
                        </a:rPr>
                        <a:t>It has Better Accuracy.</a:t>
                      </a:r>
                      <a:endParaRPr sz="15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1"/>
          <p:cNvPicPr preferRelativeResize="0"/>
          <p:nvPr/>
        </p:nvPicPr>
        <p:blipFill rotWithShape="1">
          <a:blip r:embed="rId3">
            <a:alphaModFix/>
          </a:blip>
          <a:srcRect b="82592"/>
          <a:stretch/>
        </p:blipFill>
        <p:spPr>
          <a:xfrm>
            <a:off x="0" y="0"/>
            <a:ext cx="12192001" cy="1193800"/>
          </a:xfrm>
          <a:prstGeom prst="rect">
            <a:avLst/>
          </a:prstGeom>
          <a:noFill/>
          <a:ln>
            <a:noFill/>
          </a:ln>
        </p:spPr>
      </p:pic>
      <p:sp>
        <p:nvSpPr>
          <p:cNvPr id="145" name="Google Shape;145;p21"/>
          <p:cNvSpPr txBox="1"/>
          <p:nvPr/>
        </p:nvSpPr>
        <p:spPr>
          <a:xfrm>
            <a:off x="108850" y="1193800"/>
            <a:ext cx="12083100" cy="585000"/>
          </a:xfrm>
          <a:prstGeom prst="rect">
            <a:avLst/>
          </a:prstGeom>
          <a:solidFill>
            <a:srgbClr val="212167"/>
          </a:solidFill>
          <a:ln>
            <a:noFill/>
          </a:ln>
          <a:effectLst>
            <a:outerShdw blurRad="57150" dist="19050" dir="5400000" algn="ctr" rotWithShape="0">
              <a:srgbClr val="000000">
                <a:alpha val="6078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lt1"/>
                </a:solidFill>
                <a:latin typeface="Times New Roman"/>
                <a:ea typeface="Times New Roman"/>
                <a:cs typeface="Times New Roman"/>
                <a:sym typeface="Times New Roman"/>
              </a:rPr>
              <a:t>Survey of Apps</a:t>
            </a:r>
            <a:endParaRPr sz="700"/>
          </a:p>
        </p:txBody>
      </p:sp>
      <p:pic>
        <p:nvPicPr>
          <p:cNvPr id="146" name="Google Shape;146;p21"/>
          <p:cNvPicPr preferRelativeResize="0"/>
          <p:nvPr/>
        </p:nvPicPr>
        <p:blipFill>
          <a:blip r:embed="rId4">
            <a:alphaModFix/>
          </a:blip>
          <a:stretch>
            <a:fillRect/>
          </a:stretch>
        </p:blipFill>
        <p:spPr>
          <a:xfrm>
            <a:off x="864875" y="1790275"/>
            <a:ext cx="10277025" cy="49687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1187</Words>
  <Application>Microsoft Office PowerPoint</Application>
  <PresentationFormat>Widescreen</PresentationFormat>
  <Paragraphs>159</Paragraphs>
  <Slides>30</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Courier New</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43346_HARSHVARDHAN_23_24</cp:lastModifiedBy>
  <cp:revision>11</cp:revision>
  <dcterms:modified xsi:type="dcterms:W3CDTF">2024-05-22T07:35:14Z</dcterms:modified>
</cp:coreProperties>
</file>